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1819" r:id="rId5"/>
    <p:sldId id="2010" r:id="rId6"/>
    <p:sldId id="2001" r:id="rId7"/>
    <p:sldId id="1769" r:id="rId8"/>
    <p:sldId id="1800" r:id="rId9"/>
    <p:sldId id="2024" r:id="rId10"/>
    <p:sldId id="1804" r:id="rId11"/>
    <p:sldId id="2025" r:id="rId12"/>
    <p:sldId id="2026" r:id="rId13"/>
    <p:sldId id="1945" r:id="rId14"/>
    <p:sldId id="2027" r:id="rId15"/>
    <p:sldId id="2028" r:id="rId16"/>
    <p:sldId id="1961" r:id="rId17"/>
    <p:sldId id="2029" r:id="rId18"/>
    <p:sldId id="2030" r:id="rId19"/>
    <p:sldId id="815" r:id="rId20"/>
    <p:sldId id="890" r:id="rId21"/>
    <p:sldId id="1709" r:id="rId22"/>
    <p:sldId id="2031" r:id="rId23"/>
    <p:sldId id="29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32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82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32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114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犹如蜂采蜜，为法化缘已，如昔未谋面，淡然而处之。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650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施主和福田之间的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关系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也讲过施主和福田之间的关系，施主供养了寺庙僧众等福田之后，他应该做的事情已经做完了。寺院僧众在修法、念经之后为施主回向，僧众所做的事情也就做完了。两者关系到此为止，非常圆满。但是有时候我们还是不太满意，希望保持更紧密的联系，这样对自己、对施主都不是最好的选择。所以淡然处之是非常好的方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如何正确把握和上师的关系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堪布根霍所说，施主把上师执为己有、上师把施主执为己有，令人不满的现象非常多。以信心为前提进行交往，对自他的今生来世都有利益。但以贪心或其他目的来接触，这是没有丝毫意义的。任何一个具有法相的善知识，如同太阳一样，应该普照所有众生；任何一个有财产的施主，可以对十方僧众平等供养，哪里有应供处，自己都可以发心，都可以与上师结缘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8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犹如蜂采蜜，为法化缘已，如昔未谋面，淡然而处之。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百业经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中记载一名叫角宿大象的比丘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，先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有家室，但对三宝有信心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，出家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修行精通三藏，摄受了五百弟子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。他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原来的妻子一直想他还俗，于是祈求比丘和其弟子天天到她家去应供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。又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想尽办法令其眷属逐渐减少，直到只剩比丘一人时，她让人假扮欺负侮辱她，使比丘舍弃戒律，重新与她一起生活。此公案教诫我们，修行人和世间人之间如理如法的相处之道非常重要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佛子行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：“为求利养相互争，失坏闻思修事业，故于亲友施主众，根除贪执佛子行。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拉西堪布说：“施主们可能觉得这个出家人很没有良心，但我们出家人应该这样做，不管施主高兴不高兴，以后不要跟他们交往很多啊！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一切胜佛（又名一切救护佛）在半月诵戒的偈颂中说：“犹如蜜蜂吸花汁，不坏花色而飞离，行者于城乞食毕，无贪无嗔而返回。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米拉日巴尊者说：“山上的修行人和城里的施主，这两者都有成佛的因缘，主要的因缘在于回向。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1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吾富受恭敬，众人皆喜我，若持此骄傲，殁后定生惧。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如果怀有“我倍受人们的恭敬爱戴，拥有丰厚的利养，众人都喜欢我”的傲慢心态，那么以此为因死后必然会生起怖畏，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弥陀狮吼经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中云：“以利养恭敬、亲友、施主、智者或贤者，以此四缘生起傲慢，则为速堕地狱之因。”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“若持此骄傲，殁后定生惧”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傲慢是五毒烦恼之一，而佛经中讲，五毒是堕恶趣之因，所以殁后定生惧。第二、因为傲慢，而延伸出其他罪业，由此罪业而堕恶趣。第三、今生傲慢，后世堕恶趣后，其等流习气会使自己转生卑微之人，从而很容易生起畏惧之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当我们受到恭敬或享受富裕生活的时候，该如何避免造恶业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富裕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，恭敬，还有别人欢喜我，本身并不是问题，关键在于自己怎样看待。如果以善心与之相应，这些法将成为自己再再累积善根的因。而如果以傲慢心、烦恼心相应，这些法将成为自己造恶业以及未来受痛苦的因。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吾富受恭敬，众人皆喜我，若持此骄傲，殁后定生惧。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315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我们应如何如理如法对待外资具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知虽然我们前世造了一些福报，有了一些受用，但是还要经常学习佛法，以佛法的智慧，观察它们的无常和如梦如幻，了知它们的过患，尽量把自己的心态转变得和殊胜的佛法一致。这时候，这些受用非但不会对自己的修行造成伤害，反而是有利益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外资具，关键是不要贪执，而是善巧地使用。从三世因果观来考虑的时候，我们就能把获得的财富等福报转为道用。如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所言，用三世因果观来思量，就能把获得的财富等福报转为道用。如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言，因为前世造了善法，感得富裕等光明，那么以富裕为光明，再发善心，从光明又至光明，下世还是光明，还会感得富裕的果报。所以，得到受用资具时，最好以菩提心摄受，用如梦如幻的智慧，去观待这些财富，了知其无常幻化的本性。</a:t>
            </a:r>
          </a:p>
        </p:txBody>
      </p:sp>
    </p:spTree>
    <p:extLst>
      <p:ext uri="{BB962C8B-B14F-4D97-AF65-F5344CB8AC3E}">
        <p14:creationId xmlns:p14="http://schemas.microsoft.com/office/powerpoint/2010/main" val="19337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吾富受恭敬，众人皆喜我，若持此骄傲，殁后定生惧。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弥勒狮吼经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中云：“以利养恭敬、亲友、施主、智者或贤者这四缘生起骄慢，则为速堕地狱之因。”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绕巴尊者用神通观察一只鹞鹰的来世，发现它来世会成为势力雄厚、财富圆满的大德。但大德死后变成了可怕的恶蝎，由于业力所感，它被闭在岩石中，无数含生蚀食着它，长年感受巨大的痛苦。可见，财富所带来的并非全是善妙的果报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格鲁派的一位格西，可与文殊菩萨如人与人对话般进行交谈。有一段时间因施主比较多而不再能见到文殊菩萨了。通过一位有神通的大德指点，他进行了灭财佛事后，以三宝的加持力，他又成了平凡修行人，所有的修行境界恢复如初。</a:t>
            </a:r>
          </a:p>
        </p:txBody>
      </p:sp>
    </p:spTree>
    <p:extLst>
      <p:ext uri="{BB962C8B-B14F-4D97-AF65-F5344CB8AC3E}">
        <p14:creationId xmlns:p14="http://schemas.microsoft.com/office/powerpoint/2010/main" val="7324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故汝愚痴意，无论贪何物，定感苦果报，千倍所贪得。故智不应贪，贪生三涂怖。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，愚昧的心你无论贪执利养等什么事物，最终都将感受成为贪境之利养等合计千倍的痛苦。所谓“合计”的意思是说利养等成为痛苦与痛苦之因。因而智者对一切都不应贪执，因为贪执中会生畏惧之故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本体而言，财富、恭敬、名誉等并不具有可贪的自性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事物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身并不具足真正所谓的好，或者坏的自性，但是我们不了知它的本体，反而认为其具足可以被我们贪著的美好自性，恰恰是这样颠倒的认知，导致了愚痴的心态。贪欲心是由无明我执引发的，是不寂静热恼的状态，本身就是一种烦恼，一种业。另外，以贪欲心，还延伸出其他很多罪业。而通过贪欲心的烦恼恶业，不可能获得快乐，一定会感得苦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故汝愚痴意，无论贪何物，定感苦果报，千倍所贪得。故智不应贪，贪生三涂怖。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千倍所贪得”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业因果的法则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个是未做不遇，第二个是所做不失，第三个业因果增长广大，第四是一切为业之自性。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中引用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正法念处经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所讲，痛苦的程度、方式都会增长。善业也是一样。佛陀讲，如果对佛像、舍利顶礼一次，从你的身体乃至金刚大地之间有多少颗微尘，你就有做多少次转轮王果报。业因果并不是佛陀的操控，而是自然规律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我们应该如何做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可贪的对境非常多，但回归原地的时候，一切都是自心的幻化，除心以外，没有任何可贪的对境。若能把握自己的心，一切贪执都会消于法界。所以，智者不要迷失当下，不要失去自己的良知，不要错过自己的机会，不要浪费自己的时光，而一定要认识自己的心。现在人疯狂般、没有任何目的地贪得无厌，这就是不认识心的一种迷失。倘若不认识这颗心，就会摧毁我们的价值和力量，干扰我们的修行和成就。因此，每个修行人要尽量地知足少欲，不要贪著任何人事物，以佛法的殊胜教言，来克制贪心等一切烦恼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！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65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故汝愚痴意，无论贪何物，定感苦果报，千倍所贪得。故智不应贪，贪生三涂怖。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中说：“心是一切事物的前行，一切当中心是最快的。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藏地某寺院的一位老修行人买了一腿牛肉，一直舍不得吃。他死了以后他的神识因耽著牛腿，结果变成了一个鬼，华智仁波切让人把肉拿来烧焦烟作佛事才得以超度。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只小老鼠觉得自己太渺小了，特别希求最伟大的东西。它觉得天是最伟大的，但天告诉它，乌云更了不起，于是它就去找乌云，但乌云说它最怕狂风。小老鼠又跑去找风，风说最怕墙，小老鼠就跑去找墙，但墙又说：“我最怕的就是老鼠，因为老鼠会在我的下面钻洞，总有一天我会因若干个鼠洞而轰然倒塌。”这个时候，小老鼠恍然大悟，自己找来找去，整个世界都找遍了，原来最伟大的就是自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6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正式讲课之前，上师提醒大家要注意哪几点？你平时是怎么做的？今后有何打算？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修行人理当以什么原则与人交往？为什么要这样？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6536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请以比喻说明，出家人与施主之间应保持什么样的关系？否则会有哪些过患？对此你有何深刻体会？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为什么说贪执将会导致无量痛苦？请从出世间、世间的角度一一分析。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62503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7788"/>
            <a:ext cx="7913294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114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772816"/>
            <a:ext cx="525498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学习“如何相应时机而交往”，这个科判告诉我们，身处世俗轮回的修行者，在不得不与世间人交往的时候，应该以什么样的发心和行为与之相处。其中，第一个颂词是讲一般的修行者如何与其他世间人相处，第二个颂词是讲出家修行人应如何和提供衣食的施主相处，侧重点有所不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前面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讲的是断除对于有情的贪执，这里是断除对外资具的贪执。外资具的意义很广，财富、恭敬、地位，都属于外资具。科判分二，第一、由贪而生苦之故，要断除贪执外资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具；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第二、由于贪境无实质，而要断除贪执外资具，从这两个角度帮助我们断除贪执外资具。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6" y="1118244"/>
            <a:ext cx="7651522" cy="5710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会时喜相迎，亦莫太亲密，善系君子谊。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当相遇之时，应以欣喜的姿态令他高兴，与他人的关系不过于亲密，只是平平淡淡，适合善巧结成不亲不怨的君子之交。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贤善的发心平等对待一切众生，均观为如母有情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看到不同的对境，心态也会随之不同。比如看到地位财富比较圆满的人，就觉得这是一个大人物，一下子就想要去奉承和巴结；看到自己不喜欢的人，就产生一种敌对的情绪。虽然作为凡夫人，产生这样的情绪属正常。但从究竟实相来讲，这种高低不平的心态，并不符合平等的心性，不符合究竟实相。但不管怎么样，我们看到这些人的时候，最好是把他看成普通的众生，而不是把他定义为大人物或者坏人，否则我们的发心和行为就会因为这种定性而有所偏差。因此，很多大德讲，可以把众生看成帮助自己圆满波罗蜜多的对境，或者把他们看成老母有情，或者只是看成单纯的众生：他希求离苦得乐的心态，和我希求离苦得乐的心态是一样的，他就是一个人而已。这样，再和众生交往的时候，相对就要容易得多，很多不必要的心态就不会引发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会时喜相迎，亦莫太亲密，善系君子谊。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为什么与他人相处应该保持一定距离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每个人的前世业力不同，今生的性格爱好也不同，没有深交时，觉得对方一切都随顺自己，言行举止随自己而转，实际上是不一定的。在逐渐交往的过程中，不可能不发生矛盾，而这些矛盾的来源，就是各自有不同的方向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要保持君子之交淡如水的平和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心态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平平淡淡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、不过于亲、也不过于疏的关系是最好的。正所谓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"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君子之交淡如水”。不会因为亲密的缘故而过度关心，也不会因为有过多的仇怨而要严加提防。这种平平淡淡的关系也最不容易引起别人的注意，自己在修法的时候，麻烦就会比较少。当然，修行并不是为了要避免麻烦，关键是我们的心态要保持一种比较正常和清醒的的状态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知无垢光尊者在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三十忠告论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中说：“村落寺院以及深山等，虽住何处不应交亲友，于谁相触不怨亦不亲，稳重自主即是吾忠告。”</a:t>
            </a:r>
          </a:p>
        </p:txBody>
      </p:sp>
    </p:spTree>
    <p:extLst>
      <p:ext uri="{BB962C8B-B14F-4D97-AF65-F5344CB8AC3E}">
        <p14:creationId xmlns:p14="http://schemas.microsoft.com/office/powerpoint/2010/main" val="3905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114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犹如蜂采蜜，为法化缘已，如昔未谋面，淡然而处之。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像蜜蜂采蜜不贪恋花而从中取出蜂蜜一般，除了为正法善说或修行的法行等外出化缘之外，一切时分都以素昧平生的方式淡然相处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蜜蜂采蜜的比喻“采花蜜”是采花粉，它采蜜时既不会伤害和破坏花朵，也不会采完蜜后仍然耽著这朵花，蜜蜂采到花粉后，会迅速转移到其他地方去。既不会过于亲密而留恋，也不会起嗔恨心而伤害它，取的是这样一种合适的状态。此处就以蜜蜂和花朵，来比喻出家人和施主的关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出家人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化缘后，应当“如昔未谋面”，就好像以前未曾谋面一样淡然相处。不会因为施主供养得多就特别关注他，也不会因为供养少而心生不满。化缘后，已得到了修法的资粮，就应该淡然处之，不亲不疏，平平淡淡，这便是出家修行者和施主合理的相处方式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3640</Words>
  <Application>Microsoft Office PowerPoint</Application>
  <PresentationFormat>全屏显示(4:3)</PresentationFormat>
  <Paragraphs>173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入行论114课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85</cp:revision>
  <dcterms:created xsi:type="dcterms:W3CDTF">2015-10-10T17:40:00Z</dcterms:created>
  <dcterms:modified xsi:type="dcterms:W3CDTF">2026-01-14T07:51:11Z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