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notesMasterIdLst>
    <p:notesMasterId r:id="rId24"/>
  </p:notesMasterIdLst>
  <p:handoutMasterIdLst>
    <p:handoutMasterId r:id="rId25"/>
  </p:handoutMasterIdLst>
  <p:sldIdLst>
    <p:sldId id="257" r:id="rId3"/>
    <p:sldId id="258" r:id="rId4"/>
    <p:sldId id="1819" r:id="rId5"/>
    <p:sldId id="2010" r:id="rId6"/>
    <p:sldId id="2001" r:id="rId7"/>
    <p:sldId id="1769" r:id="rId8"/>
    <p:sldId id="1800" r:id="rId9"/>
    <p:sldId id="2060" r:id="rId10"/>
    <p:sldId id="1804" r:id="rId11"/>
    <p:sldId id="2061" r:id="rId12"/>
    <p:sldId id="1945" r:id="rId13"/>
    <p:sldId id="2062" r:id="rId14"/>
    <p:sldId id="2063" r:id="rId15"/>
    <p:sldId id="2064" r:id="rId16"/>
    <p:sldId id="2065" r:id="rId17"/>
    <p:sldId id="2066" r:id="rId18"/>
    <p:sldId id="815" r:id="rId19"/>
    <p:sldId id="890" r:id="rId20"/>
    <p:sldId id="2058" r:id="rId21"/>
    <p:sldId id="2059" r:id="rId22"/>
    <p:sldId id="298" r:id="rId23"/>
  </p:sldIdLst>
  <p:sldSz cx="9144000" cy="6858000" type="screen4x3"/>
  <p:notesSz cx="6858000" cy="9144000"/>
  <p:defaultTextStyle>
    <a:defPPr>
      <a:defRPr lang="zh-CN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10" userDrawn="1">
          <p15:clr>
            <a:srgbClr val="A4A3A4"/>
          </p15:clr>
        </p15:guide>
        <p15:guide id="2" pos="286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D341F"/>
    <a:srgbClr val="AA3F26"/>
    <a:srgbClr val="00339A"/>
    <a:srgbClr val="003FBC"/>
    <a:srgbClr val="FF6D6D"/>
    <a:srgbClr val="A20000"/>
    <a:srgbClr val="81301D"/>
    <a:srgbClr val="8771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066" autoAdjust="0"/>
    <p:restoredTop sz="95892" autoAdjust="0"/>
  </p:normalViewPr>
  <p:slideViewPr>
    <p:cSldViewPr snapToObjects="1" showGuides="1">
      <p:cViewPr>
        <p:scale>
          <a:sx n="90" d="100"/>
          <a:sy n="90" d="100"/>
        </p:scale>
        <p:origin x="1536" y="53"/>
      </p:cViewPr>
      <p:guideLst>
        <p:guide orient="horz" pos="2210"/>
        <p:guide pos="2862"/>
      </p:guideLst>
    </p:cSldViewPr>
  </p:slideViewPr>
  <p:outlineViewPr>
    <p:cViewPr>
      <p:scale>
        <a:sx n="33" d="100"/>
        <a:sy n="33" d="100"/>
      </p:scale>
      <p:origin x="0" y="-4498"/>
    </p:cViewPr>
  </p:outlineViewPr>
  <p:notesTextViewPr>
    <p:cViewPr>
      <p:scale>
        <a:sx n="1" d="1"/>
        <a:sy n="1" d="1"/>
      </p:scale>
      <p:origin x="0" y="0"/>
    </p:cViewPr>
  </p:notesTextViewPr>
  <p:sorterViewPr showFormatting="0">
    <p:cViewPr>
      <p:scale>
        <a:sx n="100" d="100"/>
        <a:sy n="100" d="100"/>
      </p:scale>
      <p:origin x="0" y="-3101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2026/1/25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089594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页眉占位符 1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buFontTx/>
              <a:buNone/>
              <a:defRPr sz="1200">
                <a:latin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099" name="日期占位符 2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buFontTx/>
              <a:buNone/>
              <a:defRPr sz="1200">
                <a:latin typeface="Calibri" panose="020F050202020403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076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noFill/>
          </a:ln>
        </p:spPr>
      </p:sp>
      <p:sp>
        <p:nvSpPr>
          <p:cNvPr id="4101" name="备注占位符 4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102" name="页脚占位符 5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buFontTx/>
              <a:buNone/>
              <a:defRPr sz="1200">
                <a:latin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103" name="灯片编号占位符 6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buFontTx/>
              <a:buNone/>
              <a:defRPr sz="1200">
                <a:latin typeface="Calibri" panose="020F050202020403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0555031-67E6-4789-9C03-D478E6AD99D7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180382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/>
          <a:lstStyle>
            <a:lvl1pPr algn="ctr">
              <a:defRPr sz="60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noProof="1" smtClean="0"/>
              <a:t>单击此处编辑母版副标题样式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095E5AF-9B0D-4B40-9732-7A5A0DFCF7FA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2026/1/25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42648F0-3BEB-46D0-946B-15A1CD538452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095E5AF-9B0D-4B40-9732-7A5A0DFCF7FA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2026/1/25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42648F0-3BEB-46D0-946B-15A1CD538452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37338" y="254000"/>
            <a:ext cx="2073275" cy="6284913"/>
          </a:xfr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15925" y="254000"/>
            <a:ext cx="6069013" cy="6284913"/>
          </a:xfr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095E5AF-9B0D-4B40-9732-7A5A0DFCF7FA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2026/1/25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42648F0-3BEB-46D0-946B-15A1CD538452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/>
          <a:lstStyle>
            <a:lvl1pPr algn="ctr">
              <a:defRPr sz="60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noProof="1" smtClean="0"/>
              <a:t>单击此处编辑母版副标题样式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4F9C41A-BD3B-44FB-8B34-C9EF4817288B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2026/1/25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2DF54B1-C566-493B-9294-82CB0EF187F0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4F9C41A-BD3B-44FB-8B34-C9EF4817288B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2026/1/25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2DF54B1-C566-493B-9294-82CB0EF187F0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4F9C41A-BD3B-44FB-8B34-C9EF4817288B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2026/1/25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2DF54B1-C566-493B-9294-82CB0EF187F0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19100" y="1219200"/>
            <a:ext cx="4068763" cy="4572000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0263" y="1219200"/>
            <a:ext cx="4070350" cy="4572000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4F9C41A-BD3B-44FB-8B34-C9EF4817288B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2026/1/25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2DF54B1-C566-493B-9294-82CB0EF187F0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4F9C41A-BD3B-44FB-8B34-C9EF4817288B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2026/1/25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2DF54B1-C566-493B-9294-82CB0EF187F0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4F9C41A-BD3B-44FB-8B34-C9EF4817288B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2026/1/25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2DF54B1-C566-493B-9294-82CB0EF187F0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4F9C41A-BD3B-44FB-8B34-C9EF4817288B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2026/1/25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2DF54B1-C566-493B-9294-82CB0EF187F0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4F9C41A-BD3B-44FB-8B34-C9EF4817288B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2026/1/25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2DF54B1-C566-493B-9294-82CB0EF187F0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095E5AF-9B0D-4B40-9732-7A5A0DFCF7FA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2026/1/25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42648F0-3BEB-46D0-946B-15A1CD538452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just" defTabSz="914400" rtl="0" eaLnBrk="0" fontAlgn="base" latinLnBrk="0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None/>
              <a:defRPr/>
            </a:pPr>
            <a:endParaRPr kumimoji="0" lang="zh-CN" alt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4F9C41A-BD3B-44FB-8B34-C9EF4817288B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2026/1/25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2DF54B1-C566-493B-9294-82CB0EF187F0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4F9C41A-BD3B-44FB-8B34-C9EF4817288B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2026/1/25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2DF54B1-C566-493B-9294-82CB0EF187F0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38925" y="312738"/>
            <a:ext cx="2071688" cy="5478462"/>
          </a:xfr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19100" y="312738"/>
            <a:ext cx="6067425" cy="5478462"/>
          </a:xfr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4F9C41A-BD3B-44FB-8B34-C9EF4817288B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2026/1/25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2DF54B1-C566-493B-9294-82CB0EF187F0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095E5AF-9B0D-4B40-9732-7A5A0DFCF7FA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2026/1/25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42648F0-3BEB-46D0-946B-15A1CD538452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19100" y="1184275"/>
            <a:ext cx="4068763" cy="5354638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0263" y="1184275"/>
            <a:ext cx="4070350" cy="5354638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095E5AF-9B0D-4B40-9732-7A5A0DFCF7FA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2026/1/25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42648F0-3BEB-46D0-946B-15A1CD538452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095E5AF-9B0D-4B40-9732-7A5A0DFCF7FA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2026/1/25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42648F0-3BEB-46D0-946B-15A1CD538452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095E5AF-9B0D-4B40-9732-7A5A0DFCF7FA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2026/1/25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42648F0-3BEB-46D0-946B-15A1CD538452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095E5AF-9B0D-4B40-9732-7A5A0DFCF7FA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2026/1/25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42648F0-3BEB-46D0-946B-15A1CD538452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095E5AF-9B0D-4B40-9732-7A5A0DFCF7FA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2026/1/25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42648F0-3BEB-46D0-946B-15A1CD538452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just" defTabSz="914400" rtl="0" eaLnBrk="0" fontAlgn="base" latinLnBrk="0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None/>
              <a:defRPr/>
            </a:pPr>
            <a:endParaRPr kumimoji="0" lang="zh-CN" alt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095E5AF-9B0D-4B40-9732-7A5A0DFCF7FA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2026/1/25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42648F0-3BEB-46D0-946B-15A1CD538452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图片 7"/>
          <p:cNvPicPr>
            <a:picLocks noChangeAspect="1"/>
          </p:cNvPicPr>
          <p:nvPr/>
        </p:nvPicPr>
        <p:blipFill>
          <a:blip r:embed="rId13"/>
          <a:srcRect t="1688" b="27"/>
          <a:stretch>
            <a:fillRect/>
          </a:stretch>
        </p:blipFill>
        <p:spPr>
          <a:xfrm>
            <a:off x="-33337" y="0"/>
            <a:ext cx="9177337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7" name="KSO_BT1"/>
          <p:cNvSpPr>
            <a:spLocks noGrp="1"/>
          </p:cNvSpPr>
          <p:nvPr>
            <p:ph type="title"/>
          </p:nvPr>
        </p:nvSpPr>
        <p:spPr>
          <a:xfrm>
            <a:off x="415925" y="254000"/>
            <a:ext cx="8291513" cy="709613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/>
            <a:r>
              <a:rPr lang="zh-CN" altLang="zh-CN" dirty="0"/>
              <a:t>单击此处编辑母版标题样式</a:t>
            </a:r>
          </a:p>
        </p:txBody>
      </p:sp>
      <p:sp>
        <p:nvSpPr>
          <p:cNvPr id="1028" name="KSO_BC1"/>
          <p:cNvSpPr>
            <a:spLocks noGrp="1"/>
          </p:cNvSpPr>
          <p:nvPr>
            <p:ph type="body"/>
          </p:nvPr>
        </p:nvSpPr>
        <p:spPr>
          <a:xfrm>
            <a:off x="419100" y="1184275"/>
            <a:ext cx="8291513" cy="5354638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zh-CN" altLang="zh-CN" dirty="0"/>
              <a:t>单击此处编辑母版文本样式</a:t>
            </a:r>
          </a:p>
          <a:p>
            <a:pPr lvl="1"/>
            <a:r>
              <a:rPr lang="zh-CN" altLang="zh-CN" dirty="0"/>
              <a:t>第二级</a:t>
            </a:r>
          </a:p>
        </p:txBody>
      </p:sp>
      <p:sp>
        <p:nvSpPr>
          <p:cNvPr id="1029" name="KSO_FD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eaLnBrk="1" hangingPunct="1">
              <a:buFont typeface="Arial" panose="020B0604020202020204" pitchFamily="34" charset="0"/>
              <a:buNone/>
              <a:defRPr sz="1200">
                <a:solidFill>
                  <a:srgbClr val="9D9D9D"/>
                </a:solidFill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095E5AF-9B0D-4B40-9732-7A5A0DFCF7FA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2026/1/25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30" name="KSO_FT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ctr" eaLnBrk="1" hangingPunct="1">
              <a:buFont typeface="Arial" panose="020B0604020202020204" pitchFamily="34" charset="0"/>
              <a:buNone/>
              <a:defRPr sz="1200">
                <a:solidFill>
                  <a:srgbClr val="9D9D9D"/>
                </a:solidFill>
                <a:latin typeface="+mn-lt"/>
                <a:ea typeface="+mn-ea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31" name="KSO_FN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buFont typeface="Arial" panose="020B0604020202020204" pitchFamily="34" charset="0"/>
              <a:buNone/>
              <a:defRPr sz="1200">
                <a:solidFill>
                  <a:srgbClr val="9D9D9D"/>
                </a:solidFill>
                <a:latin typeface="+mn-lt"/>
                <a:ea typeface="+mn-ea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42648F0-3BEB-46D0-946B-15A1CD538452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9pPr>
    </p:titleStyle>
    <p:bodyStyle>
      <a:lvl1pPr marL="357505" indent="-357505" algn="just" rtl="0" eaLnBrk="0" fontAlgn="base" hangingPunct="0">
        <a:lnSpc>
          <a:spcPct val="110000"/>
        </a:lnSpc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" panose="05000000000000000000" pitchFamily="2" charset="2"/>
        <a:buChar char="{"/>
        <a:defRPr sz="24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357505" indent="-357505" algn="l" rtl="0" eaLnBrk="0" fontAlgn="base" hangingPunct="0">
        <a:lnSpc>
          <a:spcPct val="120000"/>
        </a:lnSpc>
        <a:spcBef>
          <a:spcPct val="0"/>
        </a:spcBef>
        <a:spcAft>
          <a:spcPct val="0"/>
        </a:spcAft>
        <a:buClr>
          <a:srgbClr val="DABE8B"/>
        </a:buClr>
        <a:buFont typeface="幼圆" pitchFamily="49" charset="-122"/>
        <a:buChar char=" 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0"/>
          <p:cNvPicPr>
            <a:picLocks noChangeAspect="1"/>
          </p:cNvPicPr>
          <p:nvPr/>
        </p:nvPicPr>
        <p:blipFill>
          <a:blip r:embed="rId13"/>
          <a:srcRect l="1598" t="2747" r="1154" b="5716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51" name="图片 11"/>
          <p:cNvPicPr>
            <a:picLocks noChangeAspect="1"/>
          </p:cNvPicPr>
          <p:nvPr/>
        </p:nvPicPr>
        <p:blipFill>
          <a:blip r:embed="rId14"/>
          <a:srcRect r="3616" b="10127"/>
          <a:stretch>
            <a:fillRect/>
          </a:stretch>
        </p:blipFill>
        <p:spPr>
          <a:xfrm>
            <a:off x="6967538" y="5340350"/>
            <a:ext cx="2176462" cy="15176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2" name="KSO_BT1"/>
          <p:cNvSpPr>
            <a:spLocks noGrp="1"/>
          </p:cNvSpPr>
          <p:nvPr>
            <p:ph type="title"/>
          </p:nvPr>
        </p:nvSpPr>
        <p:spPr>
          <a:xfrm>
            <a:off x="419100" y="312738"/>
            <a:ext cx="8291513" cy="65405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/>
            <a:r>
              <a:rPr lang="zh-CN" altLang="zh-CN" dirty="0"/>
              <a:t>单击此处编辑母版标题样式</a:t>
            </a:r>
          </a:p>
        </p:txBody>
      </p:sp>
      <p:sp>
        <p:nvSpPr>
          <p:cNvPr id="2053" name="KSO_BC1"/>
          <p:cNvSpPr>
            <a:spLocks noGrp="1"/>
          </p:cNvSpPr>
          <p:nvPr>
            <p:ph type="body"/>
          </p:nvPr>
        </p:nvSpPr>
        <p:spPr>
          <a:xfrm>
            <a:off x="419100" y="1219200"/>
            <a:ext cx="8291513" cy="45720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zh-CN" altLang="zh-CN" dirty="0"/>
              <a:t>单击此处编辑母版文本样式</a:t>
            </a:r>
          </a:p>
          <a:p>
            <a:pPr lvl="1"/>
            <a:r>
              <a:rPr lang="zh-CN" altLang="zh-CN" dirty="0"/>
              <a:t>第二级</a:t>
            </a:r>
          </a:p>
        </p:txBody>
      </p:sp>
      <p:sp>
        <p:nvSpPr>
          <p:cNvPr id="2054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eaLnBrk="1" hangingPunct="1">
              <a:buFont typeface="Arial" panose="020B0604020202020204" pitchFamily="34" charset="0"/>
              <a:buNone/>
              <a:defRPr sz="1200">
                <a:solidFill>
                  <a:srgbClr val="9D9D9D"/>
                </a:solidFill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4F9C41A-BD3B-44FB-8B34-C9EF4817288B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2026/1/25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55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ctr" eaLnBrk="1" hangingPunct="1">
              <a:buFont typeface="Arial" panose="020B0604020202020204" pitchFamily="34" charset="0"/>
              <a:buNone/>
              <a:defRPr sz="1200">
                <a:solidFill>
                  <a:srgbClr val="9D9D9D"/>
                </a:solidFill>
                <a:latin typeface="+mn-lt"/>
                <a:ea typeface="+mn-ea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56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buFont typeface="Arial" panose="020B0604020202020204" pitchFamily="34" charset="0"/>
              <a:buNone/>
              <a:defRPr sz="1200">
                <a:solidFill>
                  <a:srgbClr val="9D9D9D"/>
                </a:solidFill>
                <a:latin typeface="+mn-lt"/>
                <a:ea typeface="+mn-ea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2DF54B1-C566-493B-9294-82CB0EF187F0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9pPr>
    </p:titleStyle>
    <p:bodyStyle>
      <a:lvl1pPr marL="357505" indent="-357505" algn="just" rtl="0" eaLnBrk="0" fontAlgn="base" hangingPunct="0">
        <a:lnSpc>
          <a:spcPct val="110000"/>
        </a:lnSpc>
        <a:spcBef>
          <a:spcPts val="6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f"/>
        <a:defRPr sz="24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357505" indent="-357505" algn="l" rtl="0" eaLnBrk="0" fontAlgn="base" hangingPunct="0">
        <a:lnSpc>
          <a:spcPct val="120000"/>
        </a:lnSpc>
        <a:spcBef>
          <a:spcPct val="0"/>
        </a:spcBef>
        <a:spcAft>
          <a:spcPts val="600"/>
        </a:spcAft>
        <a:buClr>
          <a:srgbClr val="E3BB6C"/>
        </a:buClr>
        <a:buFont typeface="幼圆" pitchFamily="49" charset="-122"/>
        <a:buChar char=" 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/>
          </p:cNvSpPr>
          <p:nvPr>
            <p:ph type="ctrTitle" idx="4294967295"/>
          </p:nvPr>
        </p:nvSpPr>
        <p:spPr>
          <a:xfrm>
            <a:off x="679450" y="1892300"/>
            <a:ext cx="7772400" cy="571500"/>
          </a:xfrm>
        </p:spPr>
        <p:txBody>
          <a:bodyPr vert="horz" wrap="square" lIns="91440" tIns="45720" rIns="91440" bIns="45720" anchor="b" anchorCtr="0"/>
          <a:lstStyle>
            <a:lvl1pPr lvl="0">
              <a:buClrTx/>
              <a:buSzTx/>
              <a:buFontTx/>
              <a:defRPr/>
            </a:lvl1pPr>
          </a:lstStyle>
          <a:p>
            <a:pPr lvl="0" algn="ctr" eaLnBrk="1" hangingPunct="1"/>
            <a:r>
              <a:rPr lang="zh-CN" altLang="en-US" sz="4000" dirty="0">
                <a:solidFill>
                  <a:srgbClr val="990000"/>
                </a:solidFill>
              </a:rPr>
              <a:t>入行</a:t>
            </a:r>
            <a:r>
              <a:rPr lang="zh-CN" altLang="en-US" sz="4000" dirty="0" smtClean="0">
                <a:solidFill>
                  <a:srgbClr val="990000"/>
                </a:solidFill>
              </a:rPr>
              <a:t>论</a:t>
            </a:r>
            <a:r>
              <a:rPr lang="en-US" altLang="zh-CN" sz="4000" dirty="0" smtClean="0">
                <a:solidFill>
                  <a:srgbClr val="990000"/>
                </a:solidFill>
              </a:rPr>
              <a:t>118</a:t>
            </a:r>
            <a:r>
              <a:rPr lang="zh-CN" altLang="en-US" sz="4000" dirty="0" smtClean="0">
                <a:solidFill>
                  <a:srgbClr val="990000"/>
                </a:solidFill>
              </a:rPr>
              <a:t>课</a:t>
            </a:r>
            <a:endParaRPr lang="zh-CN" altLang="zh-CN" sz="4000" dirty="0">
              <a:solidFill>
                <a:srgbClr val="990000"/>
              </a:solidFill>
            </a:endParaRPr>
          </a:p>
        </p:txBody>
      </p:sp>
      <p:sp>
        <p:nvSpPr>
          <p:cNvPr id="4099" name="Rectangle 3"/>
          <p:cNvSpPr>
            <a:spLocks noGrp="1"/>
          </p:cNvSpPr>
          <p:nvPr>
            <p:ph type="subTitle" idx="4294967295"/>
          </p:nvPr>
        </p:nvSpPr>
        <p:spPr>
          <a:xfrm>
            <a:off x="679450" y="2740025"/>
            <a:ext cx="7759700" cy="1409700"/>
          </a:xfrm>
        </p:spPr>
        <p:txBody>
          <a:bodyPr vert="horz" wrap="square" lIns="91440" tIns="45720" rIns="91440" bIns="45720" anchor="t" anchorCtr="0"/>
          <a:lstStyle>
            <a:lvl1pPr marL="0" lvl="0" indent="0" algn="ctr">
              <a:buClr>
                <a:schemeClr val="accent1"/>
              </a:buClr>
              <a:buSzPct val="80000"/>
              <a:buFont typeface="Wingdings" panose="05000000000000000000" pitchFamily="2" charset="2"/>
              <a:buNone/>
              <a:defRPr/>
            </a:lvl1pPr>
            <a:lvl2pPr marL="0" lvl="1" indent="0" algn="ctr">
              <a:buClr>
                <a:srgbClr val="DABE8B"/>
              </a:buClr>
              <a:buSzTx/>
              <a:buFont typeface="幼圆" pitchFamily="49" charset="-122"/>
              <a:buNone/>
              <a:defRPr/>
            </a:lvl2pPr>
            <a:lvl3pPr marL="914400" lvl="2" indent="0" algn="ctr">
              <a:buClrTx/>
              <a:buSzTx/>
              <a:buFont typeface="Arial" panose="020B0604020202020204" pitchFamily="34" charset="0"/>
              <a:buNone/>
              <a:defRPr/>
            </a:lvl3pPr>
            <a:lvl4pPr marL="1371600" lvl="3" indent="0" algn="ctr">
              <a:buClrTx/>
              <a:buSzTx/>
              <a:buFont typeface="Arial" panose="020B0604020202020204" pitchFamily="34" charset="0"/>
              <a:buNone/>
              <a:defRPr/>
            </a:lvl4pPr>
            <a:lvl5pPr marL="1828800" lvl="4" indent="0" algn="ctr">
              <a:buClrTx/>
              <a:buSzTx/>
              <a:buFont typeface="Arial" panose="020B0604020202020204" pitchFamily="34" charset="0"/>
              <a:buNone/>
              <a:defRPr/>
            </a:lvl5pPr>
          </a:lstStyle>
          <a:p>
            <a:pPr lvl="0" eaLnBrk="1" hangingPunct="1">
              <a:spcBef>
                <a:spcPts val="300"/>
              </a:spcBef>
            </a:pPr>
            <a:r>
              <a:rPr lang="zh-CN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寂天菩萨</a:t>
            </a:r>
            <a:r>
              <a:rPr lang="zh-CN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        著</a:t>
            </a:r>
          </a:p>
          <a:p>
            <a:pPr lvl="0" eaLnBrk="1" hangingPunct="1">
              <a:spcBef>
                <a:spcPts val="300"/>
              </a:spcBef>
            </a:pPr>
            <a:r>
              <a:rPr lang="zh-CN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   索达吉仁波切    宣讲</a:t>
            </a:r>
          </a:p>
          <a:p>
            <a:pPr lvl="0" eaLnBrk="1" hangingPunct="1">
              <a:spcBef>
                <a:spcPts val="300"/>
              </a:spcBef>
            </a:pPr>
            <a:r>
              <a:rPr lang="zh-CN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   生西法师        辅导</a:t>
            </a:r>
          </a:p>
        </p:txBody>
      </p:sp>
      <p:pic>
        <p:nvPicPr>
          <p:cNvPr id="4100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3938" y="4425950"/>
            <a:ext cx="2462212" cy="18383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339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340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118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</a:p>
        </p:txBody>
      </p:sp>
      <p:pic>
        <p:nvPicPr>
          <p:cNvPr id="14341" name="直接连接符 59"/>
          <p:cNvPicPr/>
          <p:nvPr/>
        </p:nvPicPr>
        <p:blipFill>
          <a:blip r:embed="rId2"/>
          <a:stretch>
            <a:fillRect/>
          </a:stretch>
        </p:blipFill>
        <p:spPr>
          <a:xfrm>
            <a:off x="2206625" y="1277620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342" name="Rectangle 39"/>
          <p:cNvSpPr>
            <a:spLocks noGrp="1"/>
          </p:cNvSpPr>
          <p:nvPr/>
        </p:nvSpPr>
        <p:spPr>
          <a:xfrm>
            <a:off x="3348038" y="44624"/>
            <a:ext cx="4032250" cy="103822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孑然此一身，生时骨肉连，死后各分散，何况是他亲。</a:t>
            </a:r>
            <a:endParaRPr lang="zh-CN" altLang="en-US" dirty="0">
              <a:solidFill>
                <a:srgbClr val="8A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  <p:sp>
        <p:nvSpPr>
          <p:cNvPr id="14343" name="文本框 117"/>
          <p:cNvSpPr txBox="1"/>
          <p:nvPr/>
        </p:nvSpPr>
        <p:spPr>
          <a:xfrm rot="-5400000">
            <a:off x="-615950" y="5916613"/>
            <a:ext cx="1558925" cy="323850"/>
          </a:xfrm>
          <a:prstGeom prst="rect">
            <a:avLst/>
          </a:prstGeom>
          <a:solidFill>
            <a:srgbClr val="CCCC00"/>
          </a:solidFill>
          <a:ln w="9525">
            <a:noFill/>
          </a:ln>
        </p:spPr>
        <p:txBody>
          <a:bodyPr lIns="0" tIns="0" rIns="0" bIns="0" anchor="ctr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800" b="1" dirty="0">
                <a:solidFill>
                  <a:srgbClr val="FFFFFF"/>
                </a:solidFill>
                <a:latin typeface="宋体" panose="02010600030101010101" pitchFamily="2" charset="-122"/>
              </a:rPr>
              <a:t>  </a:t>
            </a:r>
            <a:r>
              <a:rPr lang="zh-CN" altLang="en-US" sz="1800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皈   依</a:t>
            </a:r>
            <a:endParaRPr lang="zh-CN" altLang="zh-CN" sz="1800" b="1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4344" name="矩形 10"/>
          <p:cNvSpPr/>
          <p:nvPr/>
        </p:nvSpPr>
        <p:spPr>
          <a:xfrm>
            <a:off x="612775" y="977900"/>
            <a:ext cx="1077913" cy="4508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30000"/>
              </a:lnSpc>
              <a:spcBef>
                <a:spcPts val="800"/>
              </a:spcBef>
              <a:buClrTx/>
              <a:buSzTx/>
              <a:buNone/>
            </a:pP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（颂词</a:t>
            </a:r>
            <a:r>
              <a:rPr lang="en-US" altLang="zh-CN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2</a:t>
            </a: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）</a:t>
            </a:r>
          </a:p>
        </p:txBody>
      </p:sp>
      <p:sp>
        <p:nvSpPr>
          <p:cNvPr id="3" name="矩形 2"/>
          <p:cNvSpPr/>
          <p:nvPr/>
        </p:nvSpPr>
        <p:spPr>
          <a:xfrm>
            <a:off x="612775" y="1558062"/>
            <a:ext cx="7991475" cy="3760004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latinLnBrk="1" hangingPunct="1">
              <a:lnSpc>
                <a:spcPts val="2600"/>
              </a:lnSpc>
            </a:pPr>
            <a:r>
              <a:rPr lang="zh-CN" altLang="en-US" b="1" u="sng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相关教</a:t>
            </a:r>
            <a:r>
              <a:rPr lang="zh-CN" altLang="en-US" b="1" u="sng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证</a:t>
            </a:r>
            <a:r>
              <a:rPr lang="zh-CN" altLang="en-US" b="1" u="sng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：</a:t>
            </a:r>
            <a:endParaRPr lang="en-US" altLang="zh-CN" b="1" u="sng" dirty="0" smtClean="0">
              <a:solidFill>
                <a:srgbClr val="8D341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法王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如意宝讲过：“你有能力弘法利生时，若以修行为借口，什么事情都不管，每天都是闭目打坐，这是不合理的。你一个人呆在山洞里，任何众生也见不到你，见不到的话，就听不到佛法，这与大乘的精神相背离。所以，自己该怎么做，要根据自己的境界、定力和因缘作决定。</a:t>
            </a: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”</a:t>
            </a:r>
            <a:endParaRPr lang="en-US" altLang="zh-CN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endParaRPr lang="en-US" altLang="zh-CN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zh-CN" altLang="en-US" b="1" u="sng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相关公案：</a:t>
            </a:r>
            <a:endParaRPr lang="en-US" altLang="zh-CN" b="1" u="sng" dirty="0" smtClean="0">
              <a:solidFill>
                <a:srgbClr val="8D341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商人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娶了四个</a:t>
            </a: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妻子，像女仆一样的大夫人代表着人的心，与我们的关系最密切，也最容易被忽略；像朋友一样的二夫人代表着世间的亲朋好友；辛苦得来的、常带身边的三夫人代表着我们的财富；最得宠爱的四夫人代表着我们的身体，无论活着的时候如何执著，死后都无法跟随我们。</a:t>
            </a:r>
            <a:endParaRPr lang="zh-CN" altLang="en-US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99381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339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340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118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</a:p>
        </p:txBody>
      </p:sp>
      <p:pic>
        <p:nvPicPr>
          <p:cNvPr id="14341" name="直接连接符 59"/>
          <p:cNvPicPr/>
          <p:nvPr/>
        </p:nvPicPr>
        <p:blipFill>
          <a:blip r:embed="rId2"/>
          <a:stretch>
            <a:fillRect/>
          </a:stretch>
        </p:blipFill>
        <p:spPr>
          <a:xfrm>
            <a:off x="2206625" y="1277620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342" name="Rectangle 39"/>
          <p:cNvSpPr>
            <a:spLocks noGrp="1"/>
          </p:cNvSpPr>
          <p:nvPr/>
        </p:nvSpPr>
        <p:spPr>
          <a:xfrm>
            <a:off x="3348038" y="116632"/>
            <a:ext cx="4032250" cy="103822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生既孤独生，殃复独自亡，苦痛无人摊，亲眷有何益？</a:t>
            </a:r>
            <a:endParaRPr lang="zh-CN" altLang="en-US" dirty="0">
              <a:solidFill>
                <a:srgbClr val="8A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  <p:sp>
        <p:nvSpPr>
          <p:cNvPr id="14343" name="文本框 117"/>
          <p:cNvSpPr txBox="1"/>
          <p:nvPr/>
        </p:nvSpPr>
        <p:spPr>
          <a:xfrm rot="-5400000">
            <a:off x="-615950" y="5916613"/>
            <a:ext cx="1558925" cy="323850"/>
          </a:xfrm>
          <a:prstGeom prst="rect">
            <a:avLst/>
          </a:prstGeom>
          <a:solidFill>
            <a:srgbClr val="CCCC00"/>
          </a:solidFill>
          <a:ln w="9525">
            <a:noFill/>
          </a:ln>
        </p:spPr>
        <p:txBody>
          <a:bodyPr lIns="0" tIns="0" rIns="0" bIns="0" anchor="ctr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800" b="1" dirty="0">
                <a:solidFill>
                  <a:srgbClr val="FFFFFF"/>
                </a:solidFill>
                <a:latin typeface="宋体" panose="02010600030101010101" pitchFamily="2" charset="-122"/>
              </a:rPr>
              <a:t>  </a:t>
            </a:r>
            <a:r>
              <a:rPr lang="zh-CN" altLang="en-US" sz="1800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皈   依</a:t>
            </a:r>
            <a:endParaRPr lang="zh-CN" altLang="zh-CN" sz="1800" b="1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4344" name="矩形 10"/>
          <p:cNvSpPr/>
          <p:nvPr/>
        </p:nvSpPr>
        <p:spPr>
          <a:xfrm>
            <a:off x="612775" y="977900"/>
            <a:ext cx="1077913" cy="4508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30000"/>
              </a:lnSpc>
              <a:spcBef>
                <a:spcPts val="800"/>
              </a:spcBef>
              <a:buClrTx/>
              <a:buSzTx/>
              <a:buNone/>
            </a:pP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（颂词</a:t>
            </a:r>
            <a:r>
              <a:rPr lang="en-US" altLang="zh-CN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3</a:t>
            </a: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）</a:t>
            </a:r>
          </a:p>
        </p:txBody>
      </p:sp>
      <p:sp>
        <p:nvSpPr>
          <p:cNvPr id="3" name="矩形 2"/>
          <p:cNvSpPr/>
          <p:nvPr/>
        </p:nvSpPr>
        <p:spPr>
          <a:xfrm>
            <a:off x="612775" y="1558062"/>
            <a:ext cx="7991475" cy="4426853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latinLnBrk="1" hangingPunct="1">
              <a:lnSpc>
                <a:spcPts val="2600"/>
              </a:lnSpc>
            </a:pPr>
            <a:r>
              <a:rPr lang="zh-CN" altLang="en-US" b="1" u="sng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消</a:t>
            </a:r>
            <a:r>
              <a:rPr lang="zh-CN" altLang="en-US" b="1" u="sng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文释义</a:t>
            </a:r>
            <a:endParaRPr lang="en-US" altLang="zh-CN" b="1" u="sng" dirty="0">
              <a:solidFill>
                <a:srgbClr val="8D341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初生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之时自己是孤身一人降生，死亡之际也将孤零零独自死去，我的痛苦他人无法代受，障碍善法的亲友有什么利益呢</a:t>
            </a: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？</a:t>
            </a:r>
            <a:endParaRPr lang="en-US" altLang="zh-CN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endParaRPr lang="en-US" altLang="zh-CN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zh-CN" altLang="en-US" sz="1800" b="1" u="sng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本</a:t>
            </a:r>
            <a:r>
              <a:rPr lang="zh-CN" altLang="en-US" sz="1800" b="1" u="sng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颂重点</a:t>
            </a:r>
            <a:endParaRPr lang="zh-CN" altLang="en-US" sz="1800" b="1" u="sng" dirty="0">
              <a:solidFill>
                <a:srgbClr val="8D341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zh-CN" altLang="en-US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重点</a:t>
            </a:r>
            <a:r>
              <a:rPr lang="en-US" altLang="zh-CN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1. </a:t>
            </a:r>
            <a:endParaRPr lang="en-US" altLang="zh-CN" dirty="0" smtClean="0">
              <a:solidFill>
                <a:srgbClr val="8D341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凡夫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人一般认为亲友可以帮助我们分担痛苦，缓解孤独，把自己的快乐寄托在亲友身上。实际上，自己的痛苦，别人感受不到的，更无法分担、代受；自己的生死也只能自己去经历，别人无法陪同</a:t>
            </a: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。</a:t>
            </a:r>
            <a:endParaRPr lang="en-US" altLang="zh-CN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zh-CN" altLang="en-US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重点</a:t>
            </a:r>
            <a:r>
              <a:rPr lang="en-US" altLang="zh-CN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2. </a:t>
            </a:r>
            <a:endParaRPr lang="en-US" altLang="zh-CN" dirty="0" smtClean="0">
              <a:solidFill>
                <a:srgbClr val="8D341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佛陀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在</a:t>
            </a:r>
            <a:r>
              <a:rPr lang="en-US" altLang="zh-CN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《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弥勒经</a:t>
            </a:r>
            <a:r>
              <a:rPr lang="en-US" altLang="zh-CN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》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中说：“得到人身、值遇佛法、对佛法生信、发菩提心，这四种法在千百万劫中难以得到。”很多人完全具足这四种缘分，这是千百万劫难以获得的，一定要把握、珍惜，不要错过！</a:t>
            </a:r>
            <a:endParaRPr lang="zh-CN" altLang="en-US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339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340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118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</a:p>
        </p:txBody>
      </p:sp>
      <p:pic>
        <p:nvPicPr>
          <p:cNvPr id="14341" name="直接连接符 59"/>
          <p:cNvPicPr/>
          <p:nvPr/>
        </p:nvPicPr>
        <p:blipFill>
          <a:blip r:embed="rId2"/>
          <a:stretch>
            <a:fillRect/>
          </a:stretch>
        </p:blipFill>
        <p:spPr>
          <a:xfrm>
            <a:off x="2206625" y="1277620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342" name="Rectangle 39"/>
          <p:cNvSpPr>
            <a:spLocks noGrp="1"/>
          </p:cNvSpPr>
          <p:nvPr/>
        </p:nvSpPr>
        <p:spPr>
          <a:xfrm>
            <a:off x="3348038" y="116632"/>
            <a:ext cx="4032250" cy="103822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生既孤独生，殃复独自亡，苦痛无人摊，亲眷有何益？</a:t>
            </a:r>
            <a:endParaRPr lang="zh-CN" altLang="en-US" dirty="0">
              <a:solidFill>
                <a:srgbClr val="8A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  <p:sp>
        <p:nvSpPr>
          <p:cNvPr id="14343" name="文本框 117"/>
          <p:cNvSpPr txBox="1"/>
          <p:nvPr/>
        </p:nvSpPr>
        <p:spPr>
          <a:xfrm rot="-5400000">
            <a:off x="-615950" y="5916613"/>
            <a:ext cx="1558925" cy="323850"/>
          </a:xfrm>
          <a:prstGeom prst="rect">
            <a:avLst/>
          </a:prstGeom>
          <a:solidFill>
            <a:srgbClr val="CCCC00"/>
          </a:solidFill>
          <a:ln w="9525">
            <a:noFill/>
          </a:ln>
        </p:spPr>
        <p:txBody>
          <a:bodyPr lIns="0" tIns="0" rIns="0" bIns="0" anchor="ctr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800" b="1" dirty="0">
                <a:solidFill>
                  <a:srgbClr val="FFFFFF"/>
                </a:solidFill>
                <a:latin typeface="宋体" panose="02010600030101010101" pitchFamily="2" charset="-122"/>
              </a:rPr>
              <a:t>  </a:t>
            </a:r>
            <a:r>
              <a:rPr lang="zh-CN" altLang="en-US" sz="1800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皈   依</a:t>
            </a:r>
            <a:endParaRPr lang="zh-CN" altLang="zh-CN" sz="1800" b="1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4344" name="矩形 10"/>
          <p:cNvSpPr/>
          <p:nvPr/>
        </p:nvSpPr>
        <p:spPr>
          <a:xfrm>
            <a:off x="612775" y="977900"/>
            <a:ext cx="1077913" cy="4508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30000"/>
              </a:lnSpc>
              <a:spcBef>
                <a:spcPts val="800"/>
              </a:spcBef>
              <a:buClrTx/>
              <a:buSzTx/>
              <a:buNone/>
            </a:pP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（颂词</a:t>
            </a:r>
            <a:r>
              <a:rPr lang="en-US" altLang="zh-CN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3</a:t>
            </a: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）</a:t>
            </a:r>
          </a:p>
        </p:txBody>
      </p:sp>
      <p:sp>
        <p:nvSpPr>
          <p:cNvPr id="3" name="矩形 2"/>
          <p:cNvSpPr/>
          <p:nvPr/>
        </p:nvSpPr>
        <p:spPr>
          <a:xfrm>
            <a:off x="612775" y="1558062"/>
            <a:ext cx="7991475" cy="2092881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latinLnBrk="1" hangingPunct="1">
              <a:lnSpc>
                <a:spcPts val="2600"/>
              </a:lnSpc>
            </a:pPr>
            <a:r>
              <a:rPr lang="zh-CN" altLang="en-US" b="1" u="sng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相关教证</a:t>
            </a:r>
            <a:endParaRPr lang="en-US" altLang="zh-CN" b="1" u="sng" dirty="0" smtClean="0">
              <a:solidFill>
                <a:srgbClr val="8D341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endParaRPr lang="en-US" altLang="zh-CN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en-US" altLang="zh-CN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1. 《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教王经</a:t>
            </a:r>
            <a:r>
              <a:rPr lang="en-US" altLang="zh-CN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》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云：“人在临死时，父母兄弟眷属不能代受丝毫苦痛。众生生也孤单，死也孤单。” </a:t>
            </a:r>
            <a:endParaRPr lang="en-US" altLang="zh-CN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en-US" altLang="zh-CN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2</a:t>
            </a:r>
            <a:r>
              <a:rPr lang="en-US" altLang="zh-CN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. 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藕益大师说：“世情断得一分，佛法即有一分得力。</a:t>
            </a: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”</a:t>
            </a:r>
            <a:endParaRPr lang="en-US" altLang="zh-CN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en-US" altLang="zh-CN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3</a:t>
            </a:r>
            <a:r>
              <a:rPr lang="en-US" altLang="zh-CN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. 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弘一大师说：“世情一定要看淡，要看破。”</a:t>
            </a:r>
            <a:endParaRPr lang="zh-CN" altLang="en-US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89597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339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340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118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</a:p>
        </p:txBody>
      </p:sp>
      <p:pic>
        <p:nvPicPr>
          <p:cNvPr id="14341" name="直接连接符 59"/>
          <p:cNvPicPr/>
          <p:nvPr/>
        </p:nvPicPr>
        <p:blipFill>
          <a:blip r:embed="rId2"/>
          <a:stretch>
            <a:fillRect/>
          </a:stretch>
        </p:blipFill>
        <p:spPr>
          <a:xfrm>
            <a:off x="2206625" y="1277620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342" name="Rectangle 39"/>
          <p:cNvSpPr>
            <a:spLocks noGrp="1"/>
          </p:cNvSpPr>
          <p:nvPr/>
        </p:nvSpPr>
        <p:spPr>
          <a:xfrm>
            <a:off x="3348038" y="116632"/>
            <a:ext cx="4032250" cy="103822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如诸行路客，不执暂留舍，如是行有道，岂应恋生家。</a:t>
            </a:r>
            <a:endParaRPr lang="zh-CN" altLang="en-US" dirty="0">
              <a:solidFill>
                <a:srgbClr val="8A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  <p:sp>
        <p:nvSpPr>
          <p:cNvPr id="14343" name="文本框 117"/>
          <p:cNvSpPr txBox="1"/>
          <p:nvPr/>
        </p:nvSpPr>
        <p:spPr>
          <a:xfrm rot="-5400000">
            <a:off x="-615950" y="5916613"/>
            <a:ext cx="1558925" cy="323850"/>
          </a:xfrm>
          <a:prstGeom prst="rect">
            <a:avLst/>
          </a:prstGeom>
          <a:solidFill>
            <a:srgbClr val="CCCC00"/>
          </a:solidFill>
          <a:ln w="9525">
            <a:noFill/>
          </a:ln>
        </p:spPr>
        <p:txBody>
          <a:bodyPr lIns="0" tIns="0" rIns="0" bIns="0" anchor="ctr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800" b="1" dirty="0">
                <a:solidFill>
                  <a:srgbClr val="FFFFFF"/>
                </a:solidFill>
                <a:latin typeface="宋体" panose="02010600030101010101" pitchFamily="2" charset="-122"/>
              </a:rPr>
              <a:t>  </a:t>
            </a:r>
            <a:r>
              <a:rPr lang="zh-CN" altLang="en-US" sz="1800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皈   依</a:t>
            </a:r>
            <a:endParaRPr lang="zh-CN" altLang="zh-CN" sz="1800" b="1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4344" name="矩形 10"/>
          <p:cNvSpPr/>
          <p:nvPr/>
        </p:nvSpPr>
        <p:spPr>
          <a:xfrm>
            <a:off x="612775" y="977900"/>
            <a:ext cx="1077913" cy="41735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30000"/>
              </a:lnSpc>
              <a:spcBef>
                <a:spcPts val="800"/>
              </a:spcBef>
              <a:buClrTx/>
              <a:buSzTx/>
              <a:buNone/>
            </a:pP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（</a:t>
            </a:r>
            <a:r>
              <a:rPr lang="zh-CN" altLang="en-US" sz="1800" dirty="0" smtClean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颂词</a:t>
            </a:r>
            <a:r>
              <a:rPr lang="en-US" altLang="zh-CN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4</a:t>
            </a:r>
            <a:r>
              <a:rPr lang="zh-CN" altLang="en-US" sz="1800" dirty="0" smtClean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）</a:t>
            </a:r>
            <a:endParaRPr lang="zh-CN" altLang="en-US" sz="1800" dirty="0">
              <a:solidFill>
                <a:srgbClr val="8A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612775" y="1558062"/>
            <a:ext cx="7991475" cy="4093428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latinLnBrk="1" hangingPunct="1">
              <a:lnSpc>
                <a:spcPts val="2600"/>
              </a:lnSpc>
            </a:pPr>
            <a:r>
              <a:rPr lang="zh-CN" altLang="en-US" b="1" u="sng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消</a:t>
            </a:r>
            <a:r>
              <a:rPr lang="zh-CN" altLang="en-US" b="1" u="sng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文释义</a:t>
            </a:r>
            <a:endParaRPr lang="en-US" altLang="zh-CN" b="1" u="sng" dirty="0">
              <a:solidFill>
                <a:srgbClr val="8D341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譬如，行途中的旅客们都是离开一个住处又执著另一个住舍，不会贪著暂时的落脚处。同样，踏上三有道路的众生也将离开一个生处而去另一个处所，身体与亲友也都不固定是我所，因此要断除对这一切的贪执</a:t>
            </a: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。</a:t>
            </a:r>
            <a:endParaRPr lang="en-US" altLang="zh-CN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endParaRPr lang="en-US" altLang="zh-CN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zh-CN" altLang="en-US" sz="1800" b="1" u="sng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重点难点</a:t>
            </a:r>
            <a:endParaRPr lang="zh-CN" altLang="en-US" sz="1800" b="1" u="sng" dirty="0">
              <a:solidFill>
                <a:srgbClr val="8D341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zh-CN" altLang="en-US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重点：</a:t>
            </a:r>
            <a:endParaRPr lang="en-US" altLang="zh-CN" dirty="0" smtClean="0">
              <a:solidFill>
                <a:srgbClr val="8D341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在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漫长的旅途中，我们不会贪著暂时歇脚的旅舍，因为我们知道这不是自己最终的归宿。同样，身体和亲友迟早也会各奔东西，也不应该过于贪执</a:t>
            </a: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。</a:t>
            </a:r>
            <a:endParaRPr lang="en-US" altLang="zh-CN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zh-CN" altLang="en-US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难点：</a:t>
            </a:r>
            <a:endParaRPr lang="en-US" altLang="zh-CN" dirty="0" smtClean="0">
              <a:solidFill>
                <a:srgbClr val="8D341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家庭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成员间、人与人之间、金刚道友间、佛教徒与非佛教徒之间，都应和睦相处，但应尽量断除彼此间的贪心。</a:t>
            </a:r>
            <a:endParaRPr lang="zh-CN" altLang="en-US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4715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339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340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118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</a:p>
        </p:txBody>
      </p:sp>
      <p:pic>
        <p:nvPicPr>
          <p:cNvPr id="14341" name="直接连接符 59"/>
          <p:cNvPicPr/>
          <p:nvPr/>
        </p:nvPicPr>
        <p:blipFill>
          <a:blip r:embed="rId2"/>
          <a:stretch>
            <a:fillRect/>
          </a:stretch>
        </p:blipFill>
        <p:spPr>
          <a:xfrm>
            <a:off x="2206625" y="1277620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342" name="Rectangle 39"/>
          <p:cNvSpPr>
            <a:spLocks noGrp="1"/>
          </p:cNvSpPr>
          <p:nvPr/>
        </p:nvSpPr>
        <p:spPr>
          <a:xfrm>
            <a:off x="3348038" y="116632"/>
            <a:ext cx="4032250" cy="103822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如诸行路客，不执暂留舍，如是行有道，岂应恋生家。</a:t>
            </a:r>
            <a:endParaRPr lang="zh-CN" altLang="en-US" dirty="0">
              <a:solidFill>
                <a:srgbClr val="8A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  <p:sp>
        <p:nvSpPr>
          <p:cNvPr id="14343" name="文本框 117"/>
          <p:cNvSpPr txBox="1"/>
          <p:nvPr/>
        </p:nvSpPr>
        <p:spPr>
          <a:xfrm rot="-5400000">
            <a:off x="-615950" y="5916613"/>
            <a:ext cx="1558925" cy="323850"/>
          </a:xfrm>
          <a:prstGeom prst="rect">
            <a:avLst/>
          </a:prstGeom>
          <a:solidFill>
            <a:srgbClr val="CCCC00"/>
          </a:solidFill>
          <a:ln w="9525">
            <a:noFill/>
          </a:ln>
        </p:spPr>
        <p:txBody>
          <a:bodyPr lIns="0" tIns="0" rIns="0" bIns="0" anchor="ctr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800" b="1" dirty="0">
                <a:solidFill>
                  <a:srgbClr val="FFFFFF"/>
                </a:solidFill>
                <a:latin typeface="宋体" panose="02010600030101010101" pitchFamily="2" charset="-122"/>
              </a:rPr>
              <a:t>  </a:t>
            </a:r>
            <a:r>
              <a:rPr lang="zh-CN" altLang="en-US" sz="1800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皈   依</a:t>
            </a:r>
            <a:endParaRPr lang="zh-CN" altLang="zh-CN" sz="1800" b="1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4344" name="矩形 10"/>
          <p:cNvSpPr/>
          <p:nvPr/>
        </p:nvSpPr>
        <p:spPr>
          <a:xfrm>
            <a:off x="612775" y="977900"/>
            <a:ext cx="1077913" cy="41735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30000"/>
              </a:lnSpc>
              <a:spcBef>
                <a:spcPts val="800"/>
              </a:spcBef>
              <a:buClrTx/>
              <a:buSzTx/>
              <a:buNone/>
            </a:pP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（</a:t>
            </a:r>
            <a:r>
              <a:rPr lang="zh-CN" altLang="en-US" sz="1800" dirty="0" smtClean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颂词</a:t>
            </a:r>
            <a:r>
              <a:rPr lang="en-US" altLang="zh-CN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4</a:t>
            </a:r>
            <a:r>
              <a:rPr lang="zh-CN" altLang="en-US" sz="1800" dirty="0" smtClean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）</a:t>
            </a:r>
            <a:endParaRPr lang="zh-CN" altLang="en-US" sz="1800" dirty="0">
              <a:solidFill>
                <a:srgbClr val="8A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612775" y="1558062"/>
            <a:ext cx="7991475" cy="306475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latinLnBrk="1" hangingPunct="1">
              <a:lnSpc>
                <a:spcPts val="2600"/>
              </a:lnSpc>
            </a:pPr>
            <a:r>
              <a:rPr lang="zh-CN" altLang="en-US" b="1" u="sng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相关教证</a:t>
            </a:r>
            <a:endParaRPr lang="en-US" altLang="zh-CN" b="1" u="sng" dirty="0" smtClean="0">
              <a:solidFill>
                <a:srgbClr val="8D341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endParaRPr lang="en-US" altLang="zh-CN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en-US" altLang="zh-CN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1. 《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佛子行</a:t>
            </a:r>
            <a:r>
              <a:rPr lang="en-US" altLang="zh-CN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》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中云：“长伴亲友各分离，勤积之财留后世，识客终离身客店，舍弃今世佛子行。</a:t>
            </a: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”</a:t>
            </a:r>
            <a:endParaRPr lang="en-US" altLang="zh-CN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en-US" altLang="zh-CN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2</a:t>
            </a:r>
            <a:r>
              <a:rPr lang="en-US" altLang="zh-CN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. 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印度帕单巴说：“夫妻无常犹如集市客，切莫恶语争吵当热瓦。</a:t>
            </a: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”</a:t>
            </a:r>
            <a:endParaRPr lang="en-US" altLang="zh-CN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en-US" altLang="zh-CN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3</a:t>
            </a:r>
            <a:r>
              <a:rPr lang="en-US" altLang="zh-CN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. 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法王如意宝经常说：“在座的金刚道友不要互相有矛盾，大家在上师身边求法，只是暂时住一段时间，应该珍惜彼此的缘分。但也没有必要过于贪执，众生的业力各自不同，缘合则聚、缘灭则散，所以与人交往要有一种分寸，这样才能掌握自己的行为。”</a:t>
            </a:r>
            <a:endParaRPr lang="zh-CN" altLang="en-US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36453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339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340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118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</a:p>
        </p:txBody>
      </p:sp>
      <p:pic>
        <p:nvPicPr>
          <p:cNvPr id="14341" name="直接连接符 59"/>
          <p:cNvPicPr/>
          <p:nvPr/>
        </p:nvPicPr>
        <p:blipFill>
          <a:blip r:embed="rId2"/>
          <a:stretch>
            <a:fillRect/>
          </a:stretch>
        </p:blipFill>
        <p:spPr>
          <a:xfrm>
            <a:off x="2206625" y="1277620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342" name="Rectangle 39"/>
          <p:cNvSpPr>
            <a:spLocks noGrp="1"/>
          </p:cNvSpPr>
          <p:nvPr/>
        </p:nvSpPr>
        <p:spPr>
          <a:xfrm>
            <a:off x="3348038" y="116632"/>
            <a:ext cx="4032250" cy="103822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迨及众亲友，伤痛及哀泣，四人掮吾体，届时赴林间。</a:t>
            </a:r>
            <a:endParaRPr lang="zh-CN" altLang="en-US" dirty="0">
              <a:solidFill>
                <a:srgbClr val="8A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  <p:sp>
        <p:nvSpPr>
          <p:cNvPr id="14343" name="文本框 117"/>
          <p:cNvSpPr txBox="1"/>
          <p:nvPr/>
        </p:nvSpPr>
        <p:spPr>
          <a:xfrm rot="-5400000">
            <a:off x="-615950" y="5916613"/>
            <a:ext cx="1558925" cy="323850"/>
          </a:xfrm>
          <a:prstGeom prst="rect">
            <a:avLst/>
          </a:prstGeom>
          <a:solidFill>
            <a:srgbClr val="CCCC00"/>
          </a:solidFill>
          <a:ln w="9525">
            <a:noFill/>
          </a:ln>
        </p:spPr>
        <p:txBody>
          <a:bodyPr lIns="0" tIns="0" rIns="0" bIns="0" anchor="ctr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800" b="1" dirty="0">
                <a:solidFill>
                  <a:srgbClr val="FFFFFF"/>
                </a:solidFill>
                <a:latin typeface="宋体" panose="02010600030101010101" pitchFamily="2" charset="-122"/>
              </a:rPr>
              <a:t>  </a:t>
            </a:r>
            <a:r>
              <a:rPr lang="zh-CN" altLang="en-US" sz="1800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皈   依</a:t>
            </a:r>
            <a:endParaRPr lang="zh-CN" altLang="zh-CN" sz="1800" b="1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4344" name="矩形 10"/>
          <p:cNvSpPr/>
          <p:nvPr/>
        </p:nvSpPr>
        <p:spPr>
          <a:xfrm>
            <a:off x="612775" y="977900"/>
            <a:ext cx="1077913" cy="41735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30000"/>
              </a:lnSpc>
              <a:spcBef>
                <a:spcPts val="800"/>
              </a:spcBef>
              <a:buClrTx/>
              <a:buSzTx/>
              <a:buNone/>
            </a:pP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（</a:t>
            </a:r>
            <a:r>
              <a:rPr lang="zh-CN" altLang="en-US" sz="1800" dirty="0" smtClean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颂词</a:t>
            </a:r>
            <a:r>
              <a:rPr lang="en-US" altLang="zh-CN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5</a:t>
            </a:r>
            <a:r>
              <a:rPr lang="zh-CN" altLang="en-US" sz="1800" dirty="0" smtClean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）</a:t>
            </a:r>
            <a:endParaRPr lang="zh-CN" altLang="en-US" sz="1800" dirty="0">
              <a:solidFill>
                <a:srgbClr val="8A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612775" y="1558062"/>
            <a:ext cx="7991475" cy="3760004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latinLnBrk="1" hangingPunct="1">
              <a:lnSpc>
                <a:spcPts val="2600"/>
              </a:lnSpc>
            </a:pPr>
            <a:r>
              <a:rPr lang="zh-CN" altLang="en-US" b="1" u="sng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消</a:t>
            </a:r>
            <a:r>
              <a:rPr lang="zh-CN" altLang="en-US" b="1" u="sng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文释义</a:t>
            </a:r>
            <a:endParaRPr lang="en-US" altLang="zh-CN" b="1" u="sng" dirty="0">
              <a:solidFill>
                <a:srgbClr val="8D341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如果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有人问：有教诫说在还没有到世间亲友等悲痛伤心，四人将自己的身体从家里抬到尸陀林之前一定要去往林间。前往那里有何必要呢</a:t>
            </a: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？</a:t>
            </a:r>
            <a:endParaRPr lang="en-US" altLang="zh-CN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endParaRPr lang="en-US" altLang="zh-CN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zh-CN" altLang="en-US" sz="1800" b="1" u="sng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重点难点</a:t>
            </a:r>
            <a:endParaRPr lang="zh-CN" altLang="en-US" sz="1800" b="1" u="sng" dirty="0">
              <a:solidFill>
                <a:srgbClr val="8D341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zh-CN" altLang="en-US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重点：</a:t>
            </a:r>
            <a:endParaRPr lang="en-US" altLang="zh-CN" dirty="0" smtClean="0">
              <a:solidFill>
                <a:srgbClr val="8D341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本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颂是提出问题，即要在死亡之后被亲友抬去尸陀林之前，主动趋向林间修持正法。依止寂静处的必要、功德和利益将在下节课中详细说明</a:t>
            </a: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。</a:t>
            </a:r>
            <a:endParaRPr lang="en-US" altLang="zh-CN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zh-CN" altLang="en-US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难点：</a:t>
            </a:r>
            <a:endParaRPr lang="en-US" altLang="zh-CN" dirty="0" smtClean="0">
              <a:solidFill>
                <a:srgbClr val="8D341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学习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佛法要即刻开始，有了善缘和善念要当下决定，因为死时不定，暇满难得 。</a:t>
            </a:r>
            <a:endParaRPr lang="zh-CN" altLang="en-US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89985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339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340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118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</a:p>
        </p:txBody>
      </p:sp>
      <p:pic>
        <p:nvPicPr>
          <p:cNvPr id="14341" name="直接连接符 59"/>
          <p:cNvPicPr/>
          <p:nvPr/>
        </p:nvPicPr>
        <p:blipFill>
          <a:blip r:embed="rId2"/>
          <a:stretch>
            <a:fillRect/>
          </a:stretch>
        </p:blipFill>
        <p:spPr>
          <a:xfrm>
            <a:off x="2206625" y="1277620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342" name="Rectangle 39"/>
          <p:cNvSpPr>
            <a:spLocks noGrp="1"/>
          </p:cNvSpPr>
          <p:nvPr/>
        </p:nvSpPr>
        <p:spPr>
          <a:xfrm>
            <a:off x="3348038" y="116632"/>
            <a:ext cx="4032250" cy="103822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迨及众亲友，伤痛及哀泣，四人掮吾体，届时赴林间。</a:t>
            </a:r>
            <a:endParaRPr lang="zh-CN" altLang="en-US" dirty="0">
              <a:solidFill>
                <a:srgbClr val="8A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  <p:sp>
        <p:nvSpPr>
          <p:cNvPr id="14343" name="文本框 117"/>
          <p:cNvSpPr txBox="1"/>
          <p:nvPr/>
        </p:nvSpPr>
        <p:spPr>
          <a:xfrm rot="-5400000">
            <a:off x="-615950" y="5916613"/>
            <a:ext cx="1558925" cy="323850"/>
          </a:xfrm>
          <a:prstGeom prst="rect">
            <a:avLst/>
          </a:prstGeom>
          <a:solidFill>
            <a:srgbClr val="CCCC00"/>
          </a:solidFill>
          <a:ln w="9525">
            <a:noFill/>
          </a:ln>
        </p:spPr>
        <p:txBody>
          <a:bodyPr lIns="0" tIns="0" rIns="0" bIns="0" anchor="ctr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800" b="1" dirty="0">
                <a:solidFill>
                  <a:srgbClr val="FFFFFF"/>
                </a:solidFill>
                <a:latin typeface="宋体" panose="02010600030101010101" pitchFamily="2" charset="-122"/>
              </a:rPr>
              <a:t>  </a:t>
            </a:r>
            <a:r>
              <a:rPr lang="zh-CN" altLang="en-US" sz="1800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皈   依</a:t>
            </a:r>
            <a:endParaRPr lang="zh-CN" altLang="zh-CN" sz="1800" b="1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4344" name="矩形 10"/>
          <p:cNvSpPr/>
          <p:nvPr/>
        </p:nvSpPr>
        <p:spPr>
          <a:xfrm>
            <a:off x="612775" y="977900"/>
            <a:ext cx="1077913" cy="41735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30000"/>
              </a:lnSpc>
              <a:spcBef>
                <a:spcPts val="800"/>
              </a:spcBef>
              <a:buClrTx/>
              <a:buSzTx/>
              <a:buNone/>
            </a:pP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（</a:t>
            </a:r>
            <a:r>
              <a:rPr lang="zh-CN" altLang="en-US" sz="1800" dirty="0" smtClean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颂词</a:t>
            </a:r>
            <a:r>
              <a:rPr lang="en-US" altLang="zh-CN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5</a:t>
            </a:r>
            <a:r>
              <a:rPr lang="zh-CN" altLang="en-US" sz="1800" dirty="0" smtClean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）</a:t>
            </a:r>
            <a:endParaRPr lang="zh-CN" altLang="en-US" sz="1800" dirty="0">
              <a:solidFill>
                <a:srgbClr val="8A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612775" y="1730613"/>
            <a:ext cx="7991475" cy="3426579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latinLnBrk="1" hangingPunct="1">
              <a:lnSpc>
                <a:spcPts val="2600"/>
              </a:lnSpc>
            </a:pPr>
            <a:r>
              <a:rPr lang="zh-CN" altLang="en-US" b="1" u="sng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相关教证</a:t>
            </a:r>
            <a:endParaRPr lang="en-US" altLang="zh-CN" b="1" u="sng" dirty="0">
              <a:solidFill>
                <a:srgbClr val="8D341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en-US" altLang="zh-CN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《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寂静语</a:t>
            </a:r>
            <a:r>
              <a:rPr lang="en-US" altLang="zh-CN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》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中云：“乃至四人以担架，抬举吾身未临前，一直迈向寂静处，修行寂灭之等持。</a:t>
            </a: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”</a:t>
            </a:r>
            <a:endParaRPr lang="en-US" altLang="zh-CN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endParaRPr lang="en-US" altLang="zh-CN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zh-CN" altLang="en-US" b="1" u="sng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相关公案</a:t>
            </a:r>
            <a:endParaRPr lang="en-US" altLang="zh-CN" b="1" u="sng" dirty="0" smtClean="0">
              <a:solidFill>
                <a:srgbClr val="8D341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铁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室</a:t>
            </a: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王子因惧怕死请求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前往森林中</a:t>
            </a: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出家。国王认为在森林中与家中一样无法避免死亡。王子解释道：“于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寂静森林中，有行持佛法的机会，如此临终之时无有痛苦，死后也能转生安乐净土；而在家中，则会遭遇违缘，很难修持正法，死到临头必有大痛苦，死后亦难免堕落地狱。</a:t>
            </a: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”他最终在森林中苦行，获得成就。</a:t>
            </a:r>
            <a:endParaRPr lang="en-US" altLang="zh-CN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01541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8675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8676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118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</a:p>
        </p:txBody>
      </p:sp>
      <p:pic>
        <p:nvPicPr>
          <p:cNvPr id="28677" name="直接连接符 59"/>
          <p:cNvPicPr/>
          <p:nvPr/>
        </p:nvPicPr>
        <p:blipFill>
          <a:blip r:embed="rId2"/>
          <a:stretch>
            <a:fillRect/>
          </a:stretch>
        </p:blipFill>
        <p:spPr>
          <a:xfrm>
            <a:off x="2268538" y="692150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8678" name="TextBox 16"/>
          <p:cNvSpPr/>
          <p:nvPr/>
        </p:nvSpPr>
        <p:spPr>
          <a:xfrm>
            <a:off x="857250" y="2060575"/>
            <a:ext cx="6902450" cy="1322082"/>
          </a:xfrm>
          <a:prstGeom prst="roundRect">
            <a:avLst>
              <a:gd name="adj" fmla="val 10130"/>
            </a:avLst>
          </a:prstGeom>
          <a:noFill/>
          <a:ln w="25400" cap="flat" cmpd="sng">
            <a:solidFill>
              <a:srgbClr val="C00000"/>
            </a:solidFill>
            <a:prstDash val="sysDash"/>
            <a:headEnd type="none" w="med" len="med"/>
            <a:tailEnd type="none" w="med" len="med"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sz="800" b="1" dirty="0">
                <a:solidFill>
                  <a:srgbClr val="0045D0"/>
                </a:solidFill>
                <a:latin typeface="黑体" panose="02010609060101010101" pitchFamily="49" charset="-122"/>
                <a:ea typeface="楷体" panose="02010609060101010101" pitchFamily="49" charset="-122"/>
              </a:rPr>
              <a:t>    </a:t>
            </a:r>
            <a:endParaRPr lang="en-US" altLang="zh-CN" sz="1200" b="1" dirty="0">
              <a:solidFill>
                <a:srgbClr val="0045D0"/>
              </a:solidFill>
              <a:latin typeface="黑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l" hangingPunct="1">
              <a:lnSpc>
                <a:spcPct val="120000"/>
              </a:lnSpc>
              <a:spcBef>
                <a:spcPct val="0"/>
              </a:spcBef>
              <a:buClrTx/>
              <a:buSzTx/>
              <a:buNone/>
            </a:pPr>
            <a:r>
              <a:rPr lang="en-US" altLang="zh-CN" sz="2800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2800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有些人不愿到山林里去修行，主要原因是什么？应该如何断除？</a:t>
            </a:r>
            <a:endParaRPr lang="zh-CN" altLang="en-US" sz="2800" dirty="0">
              <a:solidFill>
                <a:srgbClr val="0045D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8679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6188" y="1628775"/>
            <a:ext cx="1143000" cy="1143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8680" name="Rectangle 5"/>
          <p:cNvSpPr>
            <a:spLocks noGrp="1"/>
          </p:cNvSpPr>
          <p:nvPr/>
        </p:nvSpPr>
        <p:spPr>
          <a:xfrm>
            <a:off x="2905125" y="209550"/>
            <a:ext cx="5422900" cy="461963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9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zh-CN" sz="3200" b="1" dirty="0">
                <a:solidFill>
                  <a:srgbClr val="826951"/>
                </a:solidFill>
              </a:rPr>
              <a:t>思  考  题</a:t>
            </a: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9699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pic>
        <p:nvPicPr>
          <p:cNvPr id="29700" name="直接连接符 59"/>
          <p:cNvPicPr/>
          <p:nvPr/>
        </p:nvPicPr>
        <p:blipFill>
          <a:blip r:embed="rId2"/>
          <a:stretch>
            <a:fillRect/>
          </a:stretch>
        </p:blipFill>
        <p:spPr>
          <a:xfrm>
            <a:off x="2268538" y="692150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9701" name="TextBox 16"/>
          <p:cNvSpPr/>
          <p:nvPr/>
        </p:nvSpPr>
        <p:spPr>
          <a:xfrm>
            <a:off x="857250" y="2060575"/>
            <a:ext cx="6902450" cy="1322082"/>
          </a:xfrm>
          <a:prstGeom prst="roundRect">
            <a:avLst>
              <a:gd name="adj" fmla="val 10130"/>
            </a:avLst>
          </a:prstGeom>
          <a:noFill/>
          <a:ln w="25400" cap="flat" cmpd="sng">
            <a:solidFill>
              <a:srgbClr val="C00000"/>
            </a:solidFill>
            <a:prstDash val="sysDash"/>
            <a:headEnd type="none" w="med" len="med"/>
            <a:tailEnd type="none" w="med" len="med"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sz="800" b="1" dirty="0">
                <a:solidFill>
                  <a:srgbClr val="0045D0"/>
                </a:solidFill>
                <a:latin typeface="黑体" panose="02010609060101010101" pitchFamily="49" charset="-122"/>
                <a:ea typeface="楷体" panose="02010609060101010101" pitchFamily="49" charset="-122"/>
              </a:rPr>
              <a:t>    </a:t>
            </a:r>
            <a:endParaRPr lang="en-US" altLang="zh-CN" sz="1200" b="1" dirty="0">
              <a:solidFill>
                <a:srgbClr val="0045D0"/>
              </a:solidFill>
              <a:latin typeface="黑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l" hangingPunct="1">
              <a:lnSpc>
                <a:spcPct val="120000"/>
              </a:lnSpc>
              <a:spcBef>
                <a:spcPct val="0"/>
              </a:spcBef>
              <a:buClrTx/>
              <a:buSzTx/>
              <a:buNone/>
            </a:pPr>
            <a:r>
              <a:rPr lang="en-US" altLang="zh-CN" sz="2800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2800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在修行的道路上，为什么说危害最大的就是亲友？对此你有哪些体会？</a:t>
            </a:r>
            <a:endParaRPr lang="zh-CN" altLang="en-US" sz="2800" dirty="0">
              <a:solidFill>
                <a:srgbClr val="0045D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970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6188" y="1628775"/>
            <a:ext cx="1143000" cy="1143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9703" name="Rectangle 5"/>
          <p:cNvSpPr>
            <a:spLocks noGrp="1"/>
          </p:cNvSpPr>
          <p:nvPr/>
        </p:nvSpPr>
        <p:spPr>
          <a:xfrm>
            <a:off x="2905125" y="209550"/>
            <a:ext cx="5422900" cy="461963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9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zh-CN" sz="3200" b="1" dirty="0">
                <a:solidFill>
                  <a:srgbClr val="826951"/>
                </a:solidFill>
              </a:rPr>
              <a:t>思  考  题</a:t>
            </a:r>
          </a:p>
        </p:txBody>
      </p:sp>
      <p:sp>
        <p:nvSpPr>
          <p:cNvPr id="29704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118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9699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pic>
        <p:nvPicPr>
          <p:cNvPr id="29700" name="直接连接符 59"/>
          <p:cNvPicPr/>
          <p:nvPr/>
        </p:nvPicPr>
        <p:blipFill>
          <a:blip r:embed="rId2"/>
          <a:stretch>
            <a:fillRect/>
          </a:stretch>
        </p:blipFill>
        <p:spPr>
          <a:xfrm>
            <a:off x="2268538" y="692150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9701" name="TextBox 16"/>
          <p:cNvSpPr/>
          <p:nvPr/>
        </p:nvSpPr>
        <p:spPr>
          <a:xfrm>
            <a:off x="857250" y="2060575"/>
            <a:ext cx="6902450" cy="1869150"/>
          </a:xfrm>
          <a:prstGeom prst="roundRect">
            <a:avLst>
              <a:gd name="adj" fmla="val 10130"/>
            </a:avLst>
          </a:prstGeom>
          <a:noFill/>
          <a:ln w="25400" cap="flat" cmpd="sng">
            <a:solidFill>
              <a:srgbClr val="C00000"/>
            </a:solidFill>
            <a:prstDash val="sysDash"/>
            <a:headEnd type="none" w="med" len="med"/>
            <a:tailEnd type="none" w="med" len="med"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sz="800" b="1" dirty="0">
                <a:solidFill>
                  <a:srgbClr val="0045D0"/>
                </a:solidFill>
                <a:latin typeface="黑体" panose="02010609060101010101" pitchFamily="49" charset="-122"/>
                <a:ea typeface="楷体" panose="02010609060101010101" pitchFamily="49" charset="-122"/>
              </a:rPr>
              <a:t>    </a:t>
            </a:r>
            <a:endParaRPr lang="en-US" altLang="zh-CN" sz="1200" b="1" dirty="0">
              <a:solidFill>
                <a:srgbClr val="0045D0"/>
              </a:solidFill>
              <a:latin typeface="黑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l" hangingPunct="1">
              <a:lnSpc>
                <a:spcPct val="120000"/>
              </a:lnSpc>
              <a:spcBef>
                <a:spcPct val="0"/>
              </a:spcBef>
              <a:buClrTx/>
              <a:buSzTx/>
              <a:buNone/>
            </a:pPr>
            <a:r>
              <a:rPr lang="en-US" altLang="zh-CN" sz="2800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3.</a:t>
            </a:r>
            <a:r>
              <a:rPr lang="zh-CN" altLang="en-US" sz="2800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当今世界上，人们极力歌颂爱情，认为两个人永远在一起最幸福。这种论调正确吗？请说明你的理由。</a:t>
            </a:r>
            <a:endParaRPr lang="zh-CN" altLang="en-US" sz="2800" dirty="0">
              <a:solidFill>
                <a:srgbClr val="0045D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970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6188" y="1628775"/>
            <a:ext cx="1143000" cy="1143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9703" name="Rectangle 5"/>
          <p:cNvSpPr>
            <a:spLocks noGrp="1"/>
          </p:cNvSpPr>
          <p:nvPr/>
        </p:nvSpPr>
        <p:spPr>
          <a:xfrm>
            <a:off x="2905125" y="209550"/>
            <a:ext cx="5422900" cy="461963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9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zh-CN" sz="3200" b="1" dirty="0">
                <a:solidFill>
                  <a:srgbClr val="826951"/>
                </a:solidFill>
              </a:rPr>
              <a:t>思  考  题</a:t>
            </a:r>
          </a:p>
        </p:txBody>
      </p:sp>
      <p:sp>
        <p:nvSpPr>
          <p:cNvPr id="29704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118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</a:p>
        </p:txBody>
      </p:sp>
    </p:spTree>
    <p:extLst>
      <p:ext uri="{BB962C8B-B14F-4D97-AF65-F5344CB8AC3E}">
        <p14:creationId xmlns:p14="http://schemas.microsoft.com/office/powerpoint/2010/main" val="29742235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/>
          </p:cNvSpPr>
          <p:nvPr>
            <p:ph type="subTitle" idx="4294967295"/>
          </p:nvPr>
        </p:nvSpPr>
        <p:spPr>
          <a:xfrm>
            <a:off x="2124075" y="3933825"/>
            <a:ext cx="2573338" cy="1382713"/>
          </a:xfrm>
        </p:spPr>
        <p:txBody>
          <a:bodyPr vert="horz" wrap="square" lIns="91440" tIns="45720" rIns="91440" bIns="45720" anchor="t" anchorCtr="0"/>
          <a:lstStyle>
            <a:lvl1pPr marL="0" lvl="0" indent="0" algn="ctr">
              <a:buClr>
                <a:schemeClr val="accent1"/>
              </a:buClr>
              <a:buSzPct val="80000"/>
              <a:buFont typeface="Wingdings" panose="05000000000000000000" pitchFamily="2" charset="2"/>
              <a:buNone/>
              <a:defRPr/>
            </a:lvl1pPr>
            <a:lvl2pPr marL="0" lvl="1" indent="0" algn="ctr">
              <a:buClr>
                <a:srgbClr val="DABE8B"/>
              </a:buClr>
              <a:buSzTx/>
              <a:buFont typeface="幼圆" pitchFamily="49" charset="-122"/>
              <a:buNone/>
              <a:defRPr/>
            </a:lvl2pPr>
            <a:lvl3pPr marL="914400" lvl="2" indent="0" algn="ctr">
              <a:buClrTx/>
              <a:buSzTx/>
              <a:buFont typeface="Arial" panose="020B0604020202020204" pitchFamily="34" charset="0"/>
              <a:buNone/>
              <a:defRPr/>
            </a:lvl3pPr>
            <a:lvl4pPr marL="1371600" lvl="3" indent="0" algn="ctr">
              <a:buClrTx/>
              <a:buSzTx/>
              <a:buFont typeface="Arial" panose="020B0604020202020204" pitchFamily="34" charset="0"/>
              <a:buNone/>
              <a:defRPr/>
            </a:lvl4pPr>
            <a:lvl5pPr marL="1828800" lvl="4" indent="0" algn="ctr">
              <a:buClrTx/>
              <a:buSzTx/>
              <a:buFont typeface="Arial" panose="020B0604020202020204" pitchFamily="34" charset="0"/>
              <a:buNone/>
              <a:defRPr/>
            </a:lvl5pPr>
          </a:lstStyle>
          <a:p>
            <a:pPr lvl="0" algn="l" eaLnBrk="1" hangingPunct="1"/>
            <a:r>
              <a:rPr lang="zh-CN" altLang="zh-CN" sz="1800" b="1" dirty="0"/>
              <a:t>顶礼本师释迦摩尼佛</a:t>
            </a:r>
          </a:p>
          <a:p>
            <a:pPr lvl="0" algn="l" eaLnBrk="1" hangingPunct="1"/>
            <a:r>
              <a:rPr lang="zh-CN" altLang="zh-CN" sz="1800" b="1" dirty="0"/>
              <a:t>顶礼文殊智慧勇士</a:t>
            </a:r>
          </a:p>
          <a:p>
            <a:pPr lvl="0" algn="l" eaLnBrk="1" hangingPunct="1"/>
            <a:r>
              <a:rPr lang="zh-CN" altLang="zh-CN" sz="1800" b="1" dirty="0"/>
              <a:t>顶礼传承大恩上师</a:t>
            </a:r>
          </a:p>
        </p:txBody>
      </p:sp>
      <p:sp>
        <p:nvSpPr>
          <p:cNvPr id="5123" name="Rectangle 4"/>
          <p:cNvSpPr>
            <a:spLocks noGrp="1"/>
          </p:cNvSpPr>
          <p:nvPr/>
        </p:nvSpPr>
        <p:spPr>
          <a:xfrm>
            <a:off x="4427538" y="3789363"/>
            <a:ext cx="2573337" cy="16637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{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DABE8B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marL="0" lvl="0" indent="0" algn="r" eaLnBrk="1" hangingPunct="1">
              <a:buClr>
                <a:srgbClr val="826951"/>
              </a:buClr>
              <a:buSzPct val="60000"/>
              <a:buFont typeface="Wingdings 2" pitchFamily="18" charset="2"/>
              <a:buNone/>
            </a:pPr>
            <a:r>
              <a:rPr lang="zh-CN" altLang="zh-CN" sz="1800" b="1" dirty="0">
                <a:solidFill>
                  <a:srgbClr val="616467"/>
                </a:solidFill>
                <a:latin typeface="Arial" panose="020B0604020202020204" pitchFamily="34" charset="0"/>
              </a:rPr>
              <a:t>自大圣境五台山</a:t>
            </a:r>
          </a:p>
          <a:p>
            <a:pPr marL="0" lvl="0" indent="0" algn="r" eaLnBrk="1" hangingPunct="1">
              <a:buClr>
                <a:srgbClr val="826951"/>
              </a:buClr>
              <a:buSzPct val="60000"/>
              <a:buFont typeface="Wingdings 2" pitchFamily="18" charset="2"/>
              <a:buNone/>
            </a:pPr>
            <a:r>
              <a:rPr lang="zh-CN" altLang="zh-CN" sz="1800" b="1" dirty="0">
                <a:solidFill>
                  <a:srgbClr val="616467"/>
                </a:solidFill>
                <a:latin typeface="Arial" panose="020B0604020202020204" pitchFamily="34" charset="0"/>
              </a:rPr>
              <a:t>文殊加持入心间</a:t>
            </a:r>
          </a:p>
          <a:p>
            <a:pPr marL="0" lvl="0" indent="0" algn="r" eaLnBrk="1" hangingPunct="1">
              <a:buClr>
                <a:srgbClr val="826951"/>
              </a:buClr>
              <a:buSzPct val="60000"/>
              <a:buFont typeface="Wingdings 2" pitchFamily="18" charset="2"/>
              <a:buNone/>
            </a:pPr>
            <a:r>
              <a:rPr lang="zh-CN" altLang="zh-CN" sz="1800" b="1" dirty="0">
                <a:solidFill>
                  <a:srgbClr val="616467"/>
                </a:solidFill>
                <a:latin typeface="Arial" panose="020B0604020202020204" pitchFamily="34" charset="0"/>
              </a:rPr>
              <a:t>祈祷晋美彭措足</a:t>
            </a:r>
          </a:p>
          <a:p>
            <a:pPr marL="0" lvl="0" indent="0" algn="r" eaLnBrk="1" hangingPunct="1">
              <a:buClr>
                <a:srgbClr val="826951"/>
              </a:buClr>
              <a:buSzPct val="60000"/>
              <a:buFont typeface="Wingdings 2" pitchFamily="18" charset="2"/>
              <a:buNone/>
            </a:pPr>
            <a:r>
              <a:rPr lang="zh-CN" altLang="zh-CN" sz="1800" b="1" dirty="0">
                <a:solidFill>
                  <a:srgbClr val="616467"/>
                </a:solidFill>
                <a:latin typeface="Arial" panose="020B0604020202020204" pitchFamily="34" charset="0"/>
              </a:rPr>
              <a:t>证悟意传求加持</a:t>
            </a:r>
          </a:p>
        </p:txBody>
      </p:sp>
      <p:sp>
        <p:nvSpPr>
          <p:cNvPr id="5124" name="Rectangle 5"/>
          <p:cNvSpPr>
            <a:spLocks noGrp="1"/>
          </p:cNvSpPr>
          <p:nvPr/>
        </p:nvSpPr>
        <p:spPr>
          <a:xfrm>
            <a:off x="2763838" y="5516563"/>
            <a:ext cx="5367337" cy="484187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{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DABE8B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marL="0" lvl="0" indent="0" eaLnBrk="1" hangingPunct="1">
              <a:buClr>
                <a:srgbClr val="826951"/>
              </a:buClr>
              <a:buSzPct val="60000"/>
              <a:buFont typeface="Wingdings 2" pitchFamily="18" charset="2"/>
              <a:buNone/>
            </a:pPr>
            <a:r>
              <a:rPr lang="zh-CN" altLang="zh-CN" sz="2000" b="1" i="1" dirty="0">
                <a:solidFill>
                  <a:srgbClr val="D00000"/>
                </a:solidFill>
                <a:latin typeface="Arial" panose="020B0604020202020204" pitchFamily="34" charset="0"/>
              </a:rPr>
              <a:t>为度化一切众生发无上殊胜的菩提心而学习</a:t>
            </a:r>
          </a:p>
        </p:txBody>
      </p:sp>
      <p:pic>
        <p:nvPicPr>
          <p:cNvPr id="5125" name="Picture 6" descr="%MV`K6N{36%5XM2A7BYBQ_4"/>
          <p:cNvPicPr>
            <a:picLocks noChangeAspect="1"/>
          </p:cNvPicPr>
          <p:nvPr/>
        </p:nvPicPr>
        <p:blipFill>
          <a:blip r:embed="rId2"/>
          <a:srcRect l="11063" r="957" b="48874"/>
          <a:stretch>
            <a:fillRect/>
          </a:stretch>
        </p:blipFill>
        <p:spPr>
          <a:xfrm>
            <a:off x="2195513" y="1557338"/>
            <a:ext cx="4673600" cy="22225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9699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pic>
        <p:nvPicPr>
          <p:cNvPr id="29700" name="直接连接符 59"/>
          <p:cNvPicPr/>
          <p:nvPr/>
        </p:nvPicPr>
        <p:blipFill>
          <a:blip r:embed="rId2"/>
          <a:stretch>
            <a:fillRect/>
          </a:stretch>
        </p:blipFill>
        <p:spPr>
          <a:xfrm>
            <a:off x="2268538" y="692150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9701" name="TextBox 16"/>
          <p:cNvSpPr/>
          <p:nvPr/>
        </p:nvSpPr>
        <p:spPr>
          <a:xfrm>
            <a:off x="857250" y="2060575"/>
            <a:ext cx="6902450" cy="1322082"/>
          </a:xfrm>
          <a:prstGeom prst="roundRect">
            <a:avLst>
              <a:gd name="adj" fmla="val 10130"/>
            </a:avLst>
          </a:prstGeom>
          <a:noFill/>
          <a:ln w="25400" cap="flat" cmpd="sng">
            <a:solidFill>
              <a:srgbClr val="C00000"/>
            </a:solidFill>
            <a:prstDash val="sysDash"/>
            <a:headEnd type="none" w="med" len="med"/>
            <a:tailEnd type="none" w="med" len="med"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sz="800" b="1" dirty="0">
                <a:solidFill>
                  <a:srgbClr val="0045D0"/>
                </a:solidFill>
                <a:latin typeface="黑体" panose="02010609060101010101" pitchFamily="49" charset="-122"/>
                <a:ea typeface="楷体" panose="02010609060101010101" pitchFamily="49" charset="-122"/>
              </a:rPr>
              <a:t>    </a:t>
            </a:r>
            <a:endParaRPr lang="en-US" altLang="zh-CN" sz="1200" b="1" dirty="0">
              <a:solidFill>
                <a:srgbClr val="0045D0"/>
              </a:solidFill>
              <a:latin typeface="黑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l" hangingPunct="1">
              <a:lnSpc>
                <a:spcPct val="120000"/>
              </a:lnSpc>
              <a:spcBef>
                <a:spcPct val="0"/>
              </a:spcBef>
              <a:buClrTx/>
              <a:buSzTx/>
              <a:buNone/>
            </a:pPr>
            <a:r>
              <a:rPr lang="en-US" altLang="zh-CN" sz="2800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4.</a:t>
            </a:r>
            <a:r>
              <a:rPr lang="zh-CN" altLang="en-US" sz="2800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死亡来临之前，我们应该怎么做？在这方面，你有什么安排？</a:t>
            </a:r>
            <a:endParaRPr lang="zh-CN" altLang="en-US" sz="2800" dirty="0">
              <a:solidFill>
                <a:srgbClr val="0045D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970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6188" y="1628775"/>
            <a:ext cx="1143000" cy="1143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9703" name="Rectangle 5"/>
          <p:cNvSpPr>
            <a:spLocks noGrp="1"/>
          </p:cNvSpPr>
          <p:nvPr/>
        </p:nvSpPr>
        <p:spPr>
          <a:xfrm>
            <a:off x="2905125" y="209550"/>
            <a:ext cx="5422900" cy="461963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9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zh-CN" sz="3200" b="1" dirty="0">
                <a:solidFill>
                  <a:srgbClr val="826951"/>
                </a:solidFill>
              </a:rPr>
              <a:t>思  考  题</a:t>
            </a:r>
          </a:p>
        </p:txBody>
      </p:sp>
      <p:sp>
        <p:nvSpPr>
          <p:cNvPr id="29704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118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</a:p>
        </p:txBody>
      </p:sp>
    </p:spTree>
    <p:extLst>
      <p:ext uri="{BB962C8B-B14F-4D97-AF65-F5344CB8AC3E}">
        <p14:creationId xmlns:p14="http://schemas.microsoft.com/office/powerpoint/2010/main" val="5963669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/>
          </p:cNvSpPr>
          <p:nvPr>
            <p:ph type="title" idx="4294967295"/>
          </p:nvPr>
        </p:nvSpPr>
        <p:spPr>
          <a:xfrm>
            <a:off x="638175" y="312738"/>
            <a:ext cx="7851775" cy="654050"/>
          </a:xfrm>
          <a:solidFill>
            <a:srgbClr val="990000">
              <a:alpha val="100000"/>
            </a:srgbClr>
          </a:solidFill>
        </p:spPr>
        <p:txBody>
          <a:bodyPr vert="horz" wrap="square" lIns="91440" tIns="45720" rIns="91440" bIns="45720" anchor="b" anchorCtr="0"/>
          <a:lstStyle/>
          <a:p>
            <a:pPr algn="ctr" eaLnBrk="1" hangingPunct="1"/>
            <a:r>
              <a:rPr lang="zh-CN" altLang="zh-CN" dirty="0">
                <a:solidFill>
                  <a:schemeClr val="bg1"/>
                </a:solidFill>
                <a:latin typeface="幼圆" pitchFamily="49" charset="-122"/>
              </a:rPr>
              <a:t>回      向</a:t>
            </a:r>
          </a:p>
        </p:txBody>
      </p:sp>
      <p:sp>
        <p:nvSpPr>
          <p:cNvPr id="32771" name="Rectangle 3"/>
          <p:cNvSpPr>
            <a:spLocks noGrp="1"/>
          </p:cNvSpPr>
          <p:nvPr>
            <p:ph type="body" idx="4294967295"/>
          </p:nvPr>
        </p:nvSpPr>
        <p:spPr>
          <a:xfrm>
            <a:off x="1849438" y="1111250"/>
            <a:ext cx="5429250" cy="5491163"/>
          </a:xfrm>
          <a:ln w="76200" cmpd="tri">
            <a:solidFill>
              <a:srgbClr val="990000">
                <a:alpha val="100000"/>
              </a:srgbClr>
            </a:solidFill>
            <a:miter lim="800000"/>
          </a:ln>
        </p:spPr>
        <p:txBody>
          <a:bodyPr vert="horz" wrap="square" lIns="91440" tIns="45720" rIns="91440" bIns="45720" anchor="t" anchorCtr="0"/>
          <a:lstStyle/>
          <a:p>
            <a:pPr algn="ctr" eaLnBrk="1" hangingPunct="1">
              <a:lnSpc>
                <a:spcPct val="90000"/>
              </a:lnSpc>
              <a:buNone/>
            </a:pPr>
            <a:endParaRPr lang="zh-CN" altLang="en-US" sz="1800" b="1" dirty="0">
              <a:solidFill>
                <a:srgbClr val="990000"/>
              </a:solidFill>
              <a:latin typeface="宋体" panose="02010600030101010101" pitchFamily="2" charset="-122"/>
            </a:endParaRPr>
          </a:p>
          <a:p>
            <a:pPr algn="ctr" eaLnBrk="1" hangingPunct="1">
              <a:lnSpc>
                <a:spcPct val="90000"/>
              </a:lnSpc>
              <a:buNone/>
            </a:pPr>
            <a:r>
              <a:rPr lang="zh-CN" altLang="en-US" b="1" dirty="0">
                <a:solidFill>
                  <a:srgbClr val="990000"/>
                </a:solidFill>
                <a:latin typeface="宋体" panose="02010600030101010101" pitchFamily="2" charset="-122"/>
              </a:rPr>
              <a:t>所南德义檀嘉热巴涅</a:t>
            </a:r>
            <a:endParaRPr lang="en-US" altLang="zh-CN" b="1" dirty="0">
              <a:solidFill>
                <a:srgbClr val="990000"/>
              </a:solidFill>
              <a:latin typeface="宋体" panose="02010600030101010101" pitchFamily="2" charset="-122"/>
            </a:endParaRPr>
          </a:p>
          <a:p>
            <a:pPr algn="ctr" eaLnBrk="1" hangingPunct="1">
              <a:lnSpc>
                <a:spcPct val="90000"/>
              </a:lnSpc>
              <a:buNone/>
            </a:pPr>
            <a:r>
              <a:rPr lang="zh-CN" altLang="en-US" b="1" dirty="0">
                <a:solidFill>
                  <a:srgbClr val="990000"/>
                </a:solidFill>
                <a:latin typeface="宋体" panose="02010600030101010101" pitchFamily="2" charset="-122"/>
              </a:rPr>
              <a:t>托内尼波札南潘协将 </a:t>
            </a:r>
            <a:endParaRPr lang="en-US" altLang="zh-CN" b="1" dirty="0">
              <a:solidFill>
                <a:srgbClr val="990000"/>
              </a:solidFill>
              <a:latin typeface="宋体" panose="02010600030101010101" pitchFamily="2" charset="-122"/>
            </a:endParaRPr>
          </a:p>
          <a:p>
            <a:pPr algn="ctr" eaLnBrk="1" hangingPunct="1">
              <a:lnSpc>
                <a:spcPct val="90000"/>
              </a:lnSpc>
              <a:buNone/>
            </a:pPr>
            <a:r>
              <a:rPr lang="zh-CN" altLang="en-US" b="1" dirty="0">
                <a:solidFill>
                  <a:srgbClr val="990000"/>
                </a:solidFill>
                <a:latin typeface="宋体" panose="02010600030101010101" pitchFamily="2" charset="-122"/>
              </a:rPr>
              <a:t>杰嘎纳其瓦隆彻巴耶 </a:t>
            </a:r>
            <a:endParaRPr lang="en-US" altLang="zh-CN" b="1" dirty="0">
              <a:solidFill>
                <a:srgbClr val="990000"/>
              </a:solidFill>
              <a:latin typeface="宋体" panose="02010600030101010101" pitchFamily="2" charset="-122"/>
            </a:endParaRPr>
          </a:p>
          <a:p>
            <a:pPr algn="ctr" eaLnBrk="1" hangingPunct="1">
              <a:lnSpc>
                <a:spcPct val="90000"/>
              </a:lnSpc>
              <a:buNone/>
            </a:pPr>
            <a:r>
              <a:rPr lang="zh-CN" altLang="en-US" b="1" dirty="0">
                <a:solidFill>
                  <a:srgbClr val="990000"/>
                </a:solidFill>
                <a:latin typeface="宋体" panose="02010600030101010101" pitchFamily="2" charset="-122"/>
              </a:rPr>
              <a:t>哲波措利卓瓦卓瓦效</a:t>
            </a:r>
            <a:endParaRPr lang="en-US" altLang="zh-CN" b="1" dirty="0">
              <a:solidFill>
                <a:srgbClr val="990000"/>
              </a:solidFill>
              <a:latin typeface="宋体" panose="02010600030101010101" pitchFamily="2" charset="-122"/>
            </a:endParaRPr>
          </a:p>
          <a:p>
            <a:pPr algn="ctr" eaLnBrk="1" hangingPunct="1">
              <a:lnSpc>
                <a:spcPct val="90000"/>
              </a:lnSpc>
              <a:buNone/>
            </a:pPr>
            <a:endParaRPr lang="en-US" altLang="zh-CN" b="1" dirty="0">
              <a:solidFill>
                <a:srgbClr val="990000"/>
              </a:solidFill>
              <a:latin typeface="宋体" panose="02010600030101010101" pitchFamily="2" charset="-122"/>
            </a:endParaRPr>
          </a:p>
          <a:p>
            <a:pPr algn="ctr" eaLnBrk="1" hangingPunct="1">
              <a:lnSpc>
                <a:spcPct val="90000"/>
              </a:lnSpc>
              <a:buNone/>
            </a:pPr>
            <a:r>
              <a:rPr lang="zh-CN" altLang="en-US" b="1" dirty="0">
                <a:solidFill>
                  <a:srgbClr val="990000"/>
                </a:solidFill>
                <a:latin typeface="宋体" panose="02010600030101010101" pitchFamily="2" charset="-122"/>
              </a:rPr>
              <a:t>文殊师利勇猛智  普贤慧行亦复然</a:t>
            </a:r>
          </a:p>
          <a:p>
            <a:pPr algn="ctr" eaLnBrk="1" hangingPunct="1">
              <a:lnSpc>
                <a:spcPct val="90000"/>
              </a:lnSpc>
              <a:buNone/>
            </a:pPr>
            <a:r>
              <a:rPr lang="zh-CN" altLang="en-US" b="1" dirty="0">
                <a:solidFill>
                  <a:srgbClr val="990000"/>
                </a:solidFill>
                <a:latin typeface="宋体" panose="02010600030101010101" pitchFamily="2" charset="-122"/>
              </a:rPr>
              <a:t>我今回向诸善根   随彼一切常修学</a:t>
            </a:r>
            <a:endParaRPr lang="en-US" altLang="zh-CN" b="1" dirty="0">
              <a:solidFill>
                <a:srgbClr val="990000"/>
              </a:solidFill>
              <a:latin typeface="宋体" panose="02010600030101010101" pitchFamily="2" charset="-122"/>
            </a:endParaRPr>
          </a:p>
          <a:p>
            <a:pPr algn="ctr" eaLnBrk="1" hangingPunct="1">
              <a:lnSpc>
                <a:spcPct val="90000"/>
              </a:lnSpc>
              <a:buNone/>
            </a:pPr>
            <a:r>
              <a:rPr lang="zh-CN" altLang="en-US" b="1" dirty="0">
                <a:solidFill>
                  <a:srgbClr val="990000"/>
                </a:solidFill>
                <a:latin typeface="宋体" panose="02010600030101010101" pitchFamily="2" charset="-122"/>
              </a:rPr>
              <a:t>三世诸佛所称叹   如是最胜诸大愿</a:t>
            </a:r>
            <a:endParaRPr lang="en-US" altLang="zh-CN" b="1" dirty="0">
              <a:solidFill>
                <a:srgbClr val="990000"/>
              </a:solidFill>
              <a:latin typeface="宋体" panose="02010600030101010101" pitchFamily="2" charset="-122"/>
            </a:endParaRPr>
          </a:p>
          <a:p>
            <a:pPr algn="ctr" eaLnBrk="1" hangingPunct="1">
              <a:lnSpc>
                <a:spcPct val="90000"/>
              </a:lnSpc>
              <a:buNone/>
            </a:pPr>
            <a:r>
              <a:rPr lang="zh-CN" altLang="en-US" b="1" dirty="0">
                <a:solidFill>
                  <a:srgbClr val="990000"/>
                </a:solidFill>
                <a:latin typeface="宋体" panose="02010600030101010101" pitchFamily="2" charset="-122"/>
              </a:rPr>
              <a:t>我今回向诸善根   为得普贤殊胜行</a:t>
            </a:r>
            <a:endParaRPr lang="en-US" altLang="zh-CN" b="1" dirty="0">
              <a:solidFill>
                <a:srgbClr val="990000"/>
              </a:solidFill>
              <a:latin typeface="宋体" panose="02010600030101010101" pitchFamily="2" charset="-122"/>
            </a:endParaRPr>
          </a:p>
          <a:p>
            <a:pPr algn="ctr" eaLnBrk="1" hangingPunct="1">
              <a:lnSpc>
                <a:spcPct val="90000"/>
              </a:lnSpc>
              <a:buNone/>
            </a:pPr>
            <a:endParaRPr lang="en-US" altLang="zh-CN" b="1" dirty="0">
              <a:solidFill>
                <a:srgbClr val="990000"/>
              </a:solidFill>
              <a:latin typeface="宋体" panose="02010600030101010101" pitchFamily="2" charset="-122"/>
            </a:endParaRPr>
          </a:p>
          <a:p>
            <a:pPr algn="ctr" eaLnBrk="1" hangingPunct="1">
              <a:lnSpc>
                <a:spcPct val="90000"/>
              </a:lnSpc>
              <a:buNone/>
            </a:pPr>
            <a:r>
              <a:rPr lang="zh-CN" altLang="en-US" b="1" dirty="0">
                <a:solidFill>
                  <a:srgbClr val="990000"/>
                </a:solidFill>
                <a:latin typeface="宋体" panose="02010600030101010101" pitchFamily="2" charset="-122"/>
              </a:rPr>
              <a:t>生生世世不离师</a:t>
            </a:r>
            <a:r>
              <a:rPr lang="en-US" altLang="zh-CN" b="1" dirty="0">
                <a:solidFill>
                  <a:srgbClr val="990000"/>
                </a:solidFill>
                <a:latin typeface="宋体" panose="02010600030101010101" pitchFamily="2" charset="-122"/>
              </a:rPr>
              <a:t>   </a:t>
            </a:r>
            <a:r>
              <a:rPr lang="zh-CN" altLang="en-US" b="1" dirty="0">
                <a:solidFill>
                  <a:srgbClr val="990000"/>
                </a:solidFill>
                <a:latin typeface="宋体" panose="02010600030101010101" pitchFamily="2" charset="-122"/>
              </a:rPr>
              <a:t>恒时享用胜法乐</a:t>
            </a:r>
            <a:endParaRPr lang="en-US" altLang="zh-CN" b="1" dirty="0">
              <a:solidFill>
                <a:srgbClr val="990000"/>
              </a:solidFill>
              <a:latin typeface="宋体" panose="02010600030101010101" pitchFamily="2" charset="-122"/>
            </a:endParaRPr>
          </a:p>
          <a:p>
            <a:pPr algn="ctr" eaLnBrk="1" hangingPunct="1">
              <a:lnSpc>
                <a:spcPct val="90000"/>
              </a:lnSpc>
              <a:buNone/>
            </a:pPr>
            <a:r>
              <a:rPr lang="zh-CN" altLang="en-US" b="1" dirty="0">
                <a:solidFill>
                  <a:srgbClr val="990000"/>
                </a:solidFill>
                <a:latin typeface="宋体" panose="02010600030101010101" pitchFamily="2" charset="-122"/>
              </a:rPr>
              <a:t>圆满地道功德已</a:t>
            </a:r>
            <a:r>
              <a:rPr lang="en-US" altLang="zh-CN" b="1" dirty="0">
                <a:solidFill>
                  <a:srgbClr val="990000"/>
                </a:solidFill>
                <a:latin typeface="宋体" panose="02010600030101010101" pitchFamily="2" charset="-122"/>
              </a:rPr>
              <a:t>   </a:t>
            </a:r>
            <a:r>
              <a:rPr lang="zh-CN" altLang="en-US" b="1" dirty="0">
                <a:solidFill>
                  <a:srgbClr val="990000"/>
                </a:solidFill>
                <a:latin typeface="宋体" panose="02010600030101010101" pitchFamily="2" charset="-122"/>
              </a:rPr>
              <a:t>唯愿速得金刚持</a:t>
            </a:r>
          </a:p>
        </p:txBody>
      </p:sp>
      <p:pic>
        <p:nvPicPr>
          <p:cNvPr id="3277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" y="996950"/>
            <a:ext cx="1504950" cy="185261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矩形 8"/>
          <p:cNvSpPr/>
          <p:nvPr/>
        </p:nvSpPr>
        <p:spPr>
          <a:xfrm>
            <a:off x="3276600" y="666750"/>
            <a:ext cx="2887663" cy="5222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2800" b="1" dirty="0">
                <a:solidFill>
                  <a:srgbClr val="BC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顶礼寂天菩萨</a:t>
            </a:r>
            <a:endParaRPr lang="zh-CN" altLang="zh-CN" sz="2800" dirty="0">
              <a:solidFill>
                <a:srgbClr val="BC0000"/>
              </a:solidFill>
              <a:latin typeface="黑体" panose="02010609060101010101" pitchFamily="49" charset="-122"/>
              <a:ea typeface="黑体" panose="02010609060101010101" pitchFamily="49" charset="-122"/>
              <a:sym typeface="黑体" panose="02010609060101010101" pitchFamily="49" charset="-122"/>
            </a:endParaRPr>
          </a:p>
        </p:txBody>
      </p:sp>
      <p:pic>
        <p:nvPicPr>
          <p:cNvPr id="6147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8085" y="2492375"/>
            <a:ext cx="2009140" cy="247396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148" name="矩形 1"/>
          <p:cNvSpPr/>
          <p:nvPr/>
        </p:nvSpPr>
        <p:spPr>
          <a:xfrm>
            <a:off x="4356100" y="2420620"/>
            <a:ext cx="3168650" cy="265620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ts val="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28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尽舍国政善开显</a:t>
            </a:r>
          </a:p>
          <a:p>
            <a:pPr marL="0" lvl="0" indent="0" algn="l">
              <a:lnSpc>
                <a:spcPts val="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28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稀奇佛子行之理</a:t>
            </a:r>
          </a:p>
          <a:p>
            <a:pPr marL="0" lvl="0" indent="0" algn="l">
              <a:lnSpc>
                <a:spcPts val="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28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弘扬佛陀教法者</a:t>
            </a:r>
          </a:p>
          <a:p>
            <a:pPr marL="0" lvl="0" indent="0" algn="l">
              <a:lnSpc>
                <a:spcPts val="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28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寂天菩萨前顶礼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8"/>
          <p:cNvSpPr/>
          <p:nvPr/>
        </p:nvSpPr>
        <p:spPr>
          <a:xfrm>
            <a:off x="3060065" y="332105"/>
            <a:ext cx="2968625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2800" b="1" dirty="0">
                <a:solidFill>
                  <a:srgbClr val="BC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入行</a:t>
            </a:r>
            <a:r>
              <a:rPr lang="zh-CN" altLang="en-US" sz="2800" b="1" dirty="0" smtClean="0">
                <a:solidFill>
                  <a:srgbClr val="BC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论</a:t>
            </a:r>
            <a:r>
              <a:rPr lang="en-US" altLang="zh-CN" sz="2800" b="1" dirty="0" smtClean="0">
                <a:solidFill>
                  <a:srgbClr val="BC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117</a:t>
            </a:r>
            <a:r>
              <a:rPr lang="zh-CN" altLang="en-US" sz="2800" b="1" dirty="0" smtClean="0">
                <a:solidFill>
                  <a:srgbClr val="BC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课</a:t>
            </a:r>
            <a:r>
              <a:rPr lang="zh-CN" altLang="en-US" sz="2800" b="1" dirty="0">
                <a:solidFill>
                  <a:srgbClr val="BC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科判</a:t>
            </a:r>
            <a:endParaRPr lang="zh-CN" altLang="zh-CN" sz="2800" dirty="0">
              <a:solidFill>
                <a:srgbClr val="BC0000"/>
              </a:solidFill>
              <a:latin typeface="黑体" panose="02010609060101010101" pitchFamily="49" charset="-122"/>
              <a:ea typeface="黑体" panose="02010609060101010101" pitchFamily="49" charset="-122"/>
              <a:sym typeface="黑体" panose="02010609060101010101" pitchFamily="49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347" y="1755503"/>
            <a:ext cx="8419306" cy="3346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364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8195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8196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118</a:t>
            </a:r>
            <a:r>
              <a:rPr lang="zh-CN" altLang="en-US" sz="1600" b="1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</a:p>
        </p:txBody>
      </p:sp>
      <p:pic>
        <p:nvPicPr>
          <p:cNvPr id="8197" name="直接连接符 59"/>
          <p:cNvPicPr/>
          <p:nvPr/>
        </p:nvPicPr>
        <p:blipFill>
          <a:blip r:embed="rId2"/>
          <a:stretch>
            <a:fillRect/>
          </a:stretch>
        </p:blipFill>
        <p:spPr>
          <a:xfrm>
            <a:off x="2268538" y="722313"/>
            <a:ext cx="6696075" cy="460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198" name="Rectangle 39"/>
          <p:cNvSpPr>
            <a:spLocks noGrp="1"/>
          </p:cNvSpPr>
          <p:nvPr/>
        </p:nvSpPr>
        <p:spPr>
          <a:xfrm>
            <a:off x="2700338" y="125413"/>
            <a:ext cx="5422900" cy="5588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en-US" altLang="zh-CN" sz="3000" b="1" dirty="0" smtClean="0">
                <a:solidFill>
                  <a:srgbClr val="C00000"/>
                </a:solidFill>
                <a:sym typeface="Calibri" panose="020F0502020204030204" pitchFamily="34" charset="0"/>
              </a:rPr>
              <a:t>118</a:t>
            </a:r>
            <a:r>
              <a:rPr lang="zh-CN" altLang="en-US" sz="3000" b="1" dirty="0" smtClean="0">
                <a:solidFill>
                  <a:srgbClr val="C00000"/>
                </a:solidFill>
                <a:sym typeface="Calibri" panose="020F0502020204030204" pitchFamily="34" charset="0"/>
              </a:rPr>
              <a:t>课</a:t>
            </a:r>
            <a:r>
              <a:rPr lang="zh-CN" altLang="en-US" sz="3000" b="1" dirty="0">
                <a:solidFill>
                  <a:srgbClr val="C00000"/>
                </a:solidFill>
                <a:sym typeface="Calibri" panose="020F0502020204030204" pitchFamily="34" charset="0"/>
              </a:rPr>
              <a:t>总义归摄</a:t>
            </a:r>
          </a:p>
        </p:txBody>
      </p:sp>
      <p:sp>
        <p:nvSpPr>
          <p:cNvPr id="8199" name="文本框 117"/>
          <p:cNvSpPr txBox="1"/>
          <p:nvPr/>
        </p:nvSpPr>
        <p:spPr>
          <a:xfrm rot="-5400000">
            <a:off x="-615950" y="5916613"/>
            <a:ext cx="1558925" cy="323850"/>
          </a:xfrm>
          <a:prstGeom prst="rect">
            <a:avLst/>
          </a:prstGeom>
          <a:solidFill>
            <a:srgbClr val="CCCC00"/>
          </a:solidFill>
          <a:ln w="9525">
            <a:noFill/>
          </a:ln>
        </p:spPr>
        <p:txBody>
          <a:bodyPr lIns="0" tIns="0" rIns="0" bIns="0" anchor="ctr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800" b="1" dirty="0">
                <a:solidFill>
                  <a:srgbClr val="FFFFFF"/>
                </a:solidFill>
                <a:latin typeface="宋体" panose="02010600030101010101" pitchFamily="2" charset="-122"/>
              </a:rPr>
              <a:t>  </a:t>
            </a:r>
            <a:r>
              <a:rPr lang="zh-CN" altLang="en-US" sz="1800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皈   依</a:t>
            </a:r>
            <a:endParaRPr lang="zh-CN" altLang="zh-CN" sz="1800" b="1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8200" name="矩形 10"/>
          <p:cNvSpPr/>
          <p:nvPr/>
        </p:nvSpPr>
        <p:spPr>
          <a:xfrm>
            <a:off x="3178696" y="1700808"/>
            <a:ext cx="5254987" cy="34163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sz="1800" dirty="0" smtClean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本</a:t>
            </a:r>
            <a:r>
              <a:rPr lang="zh-CN" altLang="en-US" sz="1800" dirty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节课</a:t>
            </a:r>
            <a:r>
              <a:rPr lang="zh-CN" altLang="en-US" sz="1800" dirty="0" smtClean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学习科判“</a:t>
            </a:r>
            <a:r>
              <a:rPr lang="zh-CN" altLang="en-US" sz="1800" dirty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断除于彼不喜之因”，从破除对自己身体和亲友的贪执两方面，教诫我们要依止寂静处，应该如同行路客不贪执客栈一样，对身体和亲友不生贪执</a:t>
            </a:r>
            <a:r>
              <a:rPr lang="zh-CN" altLang="en-US" sz="1800" dirty="0" smtClean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。</a:t>
            </a:r>
            <a:r>
              <a:rPr lang="en-US" altLang="zh-CN" sz="1800" dirty="0" smtClean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1.</a:t>
            </a:r>
            <a:r>
              <a:rPr lang="zh-CN" altLang="en-US" sz="1800" dirty="0" smtClean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从</a:t>
            </a:r>
            <a:r>
              <a:rPr lang="zh-CN" altLang="en-US" sz="1800" dirty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身体死亡后迅速腐烂的状态，让我们断除对身体的贪执</a:t>
            </a:r>
            <a:r>
              <a:rPr lang="zh-CN" altLang="en-US" sz="1800" dirty="0" smtClean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；</a:t>
            </a:r>
            <a:r>
              <a:rPr lang="en-US" altLang="zh-CN" sz="1800" dirty="0" smtClean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2.</a:t>
            </a:r>
            <a:r>
              <a:rPr lang="zh-CN" altLang="en-US" sz="1800" dirty="0" smtClean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从亲友与自己是别别他体、最终必然各自分散，以及</a:t>
            </a:r>
            <a:r>
              <a:rPr lang="zh-CN" altLang="en-US" sz="1800" dirty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每个人都是独自面对</a:t>
            </a:r>
            <a:r>
              <a:rPr lang="zh-CN" altLang="en-US" sz="1800" dirty="0" smtClean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生死、亲友</a:t>
            </a:r>
            <a:r>
              <a:rPr lang="zh-CN" altLang="en-US" sz="1800" dirty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毫无</a:t>
            </a:r>
            <a:r>
              <a:rPr lang="zh-CN" altLang="en-US" sz="1800" dirty="0" smtClean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助益两</a:t>
            </a:r>
            <a:r>
              <a:rPr lang="zh-CN" altLang="en-US" sz="1800" dirty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个角度教诫应该断除对亲友的贪</a:t>
            </a:r>
            <a:r>
              <a:rPr lang="zh-CN" altLang="en-US" sz="1800" dirty="0" smtClean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执；</a:t>
            </a:r>
            <a:r>
              <a:rPr lang="en-US" altLang="zh-CN" sz="1800" dirty="0" smtClean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3.</a:t>
            </a:r>
            <a:r>
              <a:rPr lang="zh-CN" altLang="en-US" sz="1800" dirty="0" smtClean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以</a:t>
            </a:r>
            <a:r>
              <a:rPr lang="zh-CN" altLang="en-US" sz="1800" dirty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旅人住旅店的比喻，教诫不应贪执随缘显现、随业漂泊的身体和亲友</a:t>
            </a:r>
            <a:r>
              <a:rPr lang="zh-CN" altLang="en-US" sz="1800" dirty="0" smtClean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。</a:t>
            </a:r>
            <a:endParaRPr lang="en-US" altLang="zh-CN" sz="1800" dirty="0" smtClean="0">
              <a:solidFill>
                <a:srgbClr val="8D341F"/>
              </a:solidFill>
              <a:latin typeface="黑体" panose="02010609060101010101" pitchFamily="49" charset="-122"/>
              <a:ea typeface="黑体" panose="02010609060101010101" pitchFamily="49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sz="1800" dirty="0" smtClean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本</a:t>
            </a:r>
            <a:r>
              <a:rPr lang="zh-CN" altLang="en-US" sz="1800" dirty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节</a:t>
            </a:r>
            <a:r>
              <a:rPr lang="zh-CN" altLang="en-US" sz="1800" dirty="0" smtClean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课学习科</a:t>
            </a:r>
            <a:r>
              <a:rPr lang="zh-CN" altLang="en-US" sz="1800" dirty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判“教诲依止静处</a:t>
            </a:r>
            <a:r>
              <a:rPr lang="zh-CN" altLang="en-US" sz="1800" dirty="0" smtClean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”第</a:t>
            </a:r>
            <a:r>
              <a:rPr lang="zh-CN" altLang="en-US" sz="1800" dirty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一段颂词，教诫我们最好主动依止静处，否则死亡之后，尸体也会被动地被送到静处。</a:t>
            </a:r>
            <a:endParaRPr lang="en-US" altLang="zh-CN" sz="1800" dirty="0" smtClean="0">
              <a:solidFill>
                <a:srgbClr val="8D341F"/>
              </a:solidFill>
              <a:latin typeface="黑体" panose="02010609060101010101" pitchFamily="49" charset="-122"/>
              <a:ea typeface="黑体" panose="02010609060101010101" pitchFamily="49" charset="-122"/>
              <a:sym typeface="黑体" panose="02010609060101010101" pitchFamily="49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115" y="1786255"/>
            <a:ext cx="2232025" cy="3369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52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8"/>
          <p:cNvSpPr/>
          <p:nvPr/>
        </p:nvSpPr>
        <p:spPr>
          <a:xfrm>
            <a:off x="3060065" y="332105"/>
            <a:ext cx="2968625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2800" b="1" dirty="0">
                <a:solidFill>
                  <a:srgbClr val="BC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入行</a:t>
            </a:r>
            <a:r>
              <a:rPr lang="zh-CN" altLang="en-US" sz="2800" b="1" dirty="0" smtClean="0">
                <a:solidFill>
                  <a:srgbClr val="BC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论</a:t>
            </a:r>
            <a:r>
              <a:rPr lang="en-US" altLang="zh-CN" sz="2800" b="1" dirty="0" smtClean="0">
                <a:solidFill>
                  <a:srgbClr val="BC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118</a:t>
            </a:r>
            <a:r>
              <a:rPr lang="zh-CN" altLang="en-US" sz="2800" b="1" dirty="0" smtClean="0">
                <a:solidFill>
                  <a:srgbClr val="BC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课</a:t>
            </a:r>
            <a:r>
              <a:rPr lang="zh-CN" altLang="en-US" sz="2800" b="1" dirty="0">
                <a:solidFill>
                  <a:srgbClr val="BC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科判</a:t>
            </a:r>
            <a:endParaRPr lang="zh-CN" altLang="zh-CN" sz="2800" dirty="0">
              <a:solidFill>
                <a:srgbClr val="BC0000"/>
              </a:solidFill>
              <a:latin typeface="黑体" panose="02010609060101010101" pitchFamily="49" charset="-122"/>
              <a:ea typeface="黑体" panose="02010609060101010101" pitchFamily="49" charset="-122"/>
              <a:sym typeface="黑体" panose="02010609060101010101" pitchFamily="49" charset="-122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323528" y="1052736"/>
            <a:ext cx="8496944" cy="4752528"/>
            <a:chOff x="614446" y="1052736"/>
            <a:chExt cx="7859862" cy="4248471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 rotWithShape="1">
            <a:blip r:embed="rId2"/>
            <a:srcRect b="28570"/>
            <a:stretch/>
          </p:blipFill>
          <p:spPr>
            <a:xfrm>
              <a:off x="614446" y="1052736"/>
              <a:ext cx="7859862" cy="4248471"/>
            </a:xfrm>
            <a:prstGeom prst="rect">
              <a:avLst/>
            </a:prstGeom>
          </p:spPr>
        </p:pic>
        <p:sp>
          <p:nvSpPr>
            <p:cNvPr id="5" name="矩形 4"/>
            <p:cNvSpPr/>
            <p:nvPr/>
          </p:nvSpPr>
          <p:spPr bwMode="auto">
            <a:xfrm>
              <a:off x="5993394" y="3820562"/>
              <a:ext cx="2395030" cy="1408638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243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244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118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</a:p>
        </p:txBody>
      </p:sp>
      <p:pic>
        <p:nvPicPr>
          <p:cNvPr id="10245" name="直接连接符 59"/>
          <p:cNvPicPr/>
          <p:nvPr/>
        </p:nvPicPr>
        <p:blipFill>
          <a:blip r:embed="rId2"/>
          <a:stretch>
            <a:fillRect/>
          </a:stretch>
        </p:blipFill>
        <p:spPr>
          <a:xfrm>
            <a:off x="2302838" y="1271947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46" name="Rectangle 39"/>
          <p:cNvSpPr>
            <a:spLocks noGrp="1"/>
          </p:cNvSpPr>
          <p:nvPr/>
        </p:nvSpPr>
        <p:spPr>
          <a:xfrm>
            <a:off x="3248219" y="86519"/>
            <a:ext cx="4032250" cy="103822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吾身速腐朽，彼臭令狐狼，不敢趋前尝，其变终至此。</a:t>
            </a:r>
            <a:endParaRPr lang="zh-CN" altLang="en-US" dirty="0">
              <a:solidFill>
                <a:srgbClr val="8A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  <p:sp>
        <p:nvSpPr>
          <p:cNvPr id="10247" name="文本框 117"/>
          <p:cNvSpPr txBox="1"/>
          <p:nvPr/>
        </p:nvSpPr>
        <p:spPr>
          <a:xfrm rot="-5400000">
            <a:off x="-615950" y="5916613"/>
            <a:ext cx="1558925" cy="323850"/>
          </a:xfrm>
          <a:prstGeom prst="rect">
            <a:avLst/>
          </a:prstGeom>
          <a:solidFill>
            <a:srgbClr val="CCCC00"/>
          </a:solidFill>
          <a:ln w="9525">
            <a:noFill/>
          </a:ln>
        </p:spPr>
        <p:txBody>
          <a:bodyPr lIns="0" tIns="0" rIns="0" bIns="0" anchor="ctr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800" b="1" dirty="0">
                <a:solidFill>
                  <a:srgbClr val="FFFFFF"/>
                </a:solidFill>
                <a:latin typeface="宋体" panose="02010600030101010101" pitchFamily="2" charset="-122"/>
              </a:rPr>
              <a:t>  </a:t>
            </a:r>
            <a:r>
              <a:rPr lang="zh-CN" altLang="en-US" sz="1800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皈   依</a:t>
            </a:r>
            <a:endParaRPr lang="zh-CN" altLang="zh-CN" sz="1800" b="1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0248" name="矩形 10"/>
          <p:cNvSpPr/>
          <p:nvPr/>
        </p:nvSpPr>
        <p:spPr>
          <a:xfrm>
            <a:off x="612775" y="977900"/>
            <a:ext cx="1077913" cy="4175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30000"/>
              </a:lnSpc>
              <a:spcBef>
                <a:spcPts val="800"/>
              </a:spcBef>
              <a:buClrTx/>
              <a:buSzTx/>
              <a:buNone/>
            </a:pP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（颂词</a:t>
            </a:r>
            <a:r>
              <a:rPr lang="en-US" altLang="zh-CN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1</a:t>
            </a: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）</a:t>
            </a:r>
          </a:p>
        </p:txBody>
      </p:sp>
      <p:sp>
        <p:nvSpPr>
          <p:cNvPr id="10249" name="矩形 2"/>
          <p:cNvSpPr/>
          <p:nvPr/>
        </p:nvSpPr>
        <p:spPr>
          <a:xfrm>
            <a:off x="612775" y="1629053"/>
            <a:ext cx="8063681" cy="476027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b="1" u="sng" dirty="0" smtClean="0">
                <a:solidFill>
                  <a:srgbClr val="AA3F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消</a:t>
            </a:r>
            <a:r>
              <a:rPr lang="zh-CN" altLang="en-US" sz="1800" b="1" u="sng" dirty="0">
                <a:solidFill>
                  <a:srgbClr val="AA3F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文</a:t>
            </a:r>
            <a:r>
              <a:rPr lang="zh-CN" altLang="en-US" sz="1800" b="1" u="sng" dirty="0" smtClean="0">
                <a:solidFill>
                  <a:srgbClr val="AA3F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释义</a:t>
            </a:r>
            <a:endParaRPr lang="en-US" altLang="zh-CN" sz="1800" u="sng" dirty="0">
              <a:solidFill>
                <a:srgbClr val="AA3F26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不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喜欢静处的原因就是贪著自他，所以要断除它。我的这个躯体最终必将变成这副情况：腐烂不堪，散发出的臭气甚至令寻肉的狐狸也不愿趋近跟前，更何况他众了。因而身体不是我们该贪执的对境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。</a:t>
            </a:r>
            <a:endParaRPr lang="en-US" altLang="zh-CN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zh-CN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b="1" u="sng" dirty="0" smtClean="0">
                <a:solidFill>
                  <a:srgbClr val="AA3F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重点难点</a:t>
            </a:r>
            <a:endParaRPr lang="en-US" altLang="zh-CN" sz="1800" b="1" u="sng" dirty="0">
              <a:solidFill>
                <a:srgbClr val="AA3F26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重点</a:t>
            </a:r>
            <a:r>
              <a:rPr lang="zh-CN" altLang="en-US" sz="1800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：</a:t>
            </a:r>
            <a:endParaRPr lang="en-US" altLang="zh-CN" sz="1800" dirty="0" smtClean="0">
              <a:solidFill>
                <a:srgbClr val="8D341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通过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观察人死后身体变得令人厌恶的状态，要放下对身体的贪执，更不要为了身体而去造作恶业，要依止静处修行佛法。断除了对身体的贪执，很容易获得圣果；如果贪著身体，修行就难以成功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。</a:t>
            </a:r>
            <a:endParaRPr lang="en-US" altLang="zh-CN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难点</a:t>
            </a:r>
            <a:r>
              <a:rPr lang="zh-CN" altLang="en-US" sz="1800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：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断除对身体贪执的方法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：</a:t>
            </a:r>
            <a:endParaRPr lang="en-US" altLang="zh-CN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1. 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将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身体观为如梦如幻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；</a:t>
            </a:r>
            <a:endParaRPr lang="en-US" altLang="zh-CN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2</a:t>
            </a: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. 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小乘不净观九种相（一死想，二胀想，三青瘀想，四脓烂想，五坏想，六血涂想，七虫啖想，八骨锁想，九分散想）的观修。</a:t>
            </a:r>
            <a:endParaRPr lang="zh-CN" altLang="en-US" sz="18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243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244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118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</a:p>
        </p:txBody>
      </p:sp>
      <p:pic>
        <p:nvPicPr>
          <p:cNvPr id="10245" name="直接连接符 59"/>
          <p:cNvPicPr/>
          <p:nvPr/>
        </p:nvPicPr>
        <p:blipFill>
          <a:blip r:embed="rId2"/>
          <a:stretch>
            <a:fillRect/>
          </a:stretch>
        </p:blipFill>
        <p:spPr>
          <a:xfrm>
            <a:off x="2302838" y="1271947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46" name="Rectangle 39"/>
          <p:cNvSpPr>
            <a:spLocks noGrp="1"/>
          </p:cNvSpPr>
          <p:nvPr/>
        </p:nvSpPr>
        <p:spPr>
          <a:xfrm>
            <a:off x="3248219" y="86519"/>
            <a:ext cx="4032250" cy="103822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吾身速腐朽，彼臭令狐狼，不敢趋前尝，其变终至此。</a:t>
            </a:r>
            <a:endParaRPr lang="zh-CN" altLang="en-US" dirty="0">
              <a:solidFill>
                <a:srgbClr val="8A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  <p:sp>
        <p:nvSpPr>
          <p:cNvPr id="10247" name="文本框 117"/>
          <p:cNvSpPr txBox="1"/>
          <p:nvPr/>
        </p:nvSpPr>
        <p:spPr>
          <a:xfrm rot="-5400000">
            <a:off x="-615950" y="5916613"/>
            <a:ext cx="1558925" cy="323850"/>
          </a:xfrm>
          <a:prstGeom prst="rect">
            <a:avLst/>
          </a:prstGeom>
          <a:solidFill>
            <a:srgbClr val="CCCC00"/>
          </a:solidFill>
          <a:ln w="9525">
            <a:noFill/>
          </a:ln>
        </p:spPr>
        <p:txBody>
          <a:bodyPr lIns="0" tIns="0" rIns="0" bIns="0" anchor="ctr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800" b="1" dirty="0">
                <a:solidFill>
                  <a:srgbClr val="FFFFFF"/>
                </a:solidFill>
                <a:latin typeface="宋体" panose="02010600030101010101" pitchFamily="2" charset="-122"/>
              </a:rPr>
              <a:t>  </a:t>
            </a:r>
            <a:r>
              <a:rPr lang="zh-CN" altLang="en-US" sz="1800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皈   依</a:t>
            </a:r>
            <a:endParaRPr lang="zh-CN" altLang="zh-CN" sz="1800" b="1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0248" name="矩形 10"/>
          <p:cNvSpPr/>
          <p:nvPr/>
        </p:nvSpPr>
        <p:spPr>
          <a:xfrm>
            <a:off x="612775" y="977900"/>
            <a:ext cx="1077913" cy="4175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30000"/>
              </a:lnSpc>
              <a:spcBef>
                <a:spcPts val="800"/>
              </a:spcBef>
              <a:buClrTx/>
              <a:buSzTx/>
              <a:buNone/>
            </a:pP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（颂词</a:t>
            </a:r>
            <a:r>
              <a:rPr lang="en-US" altLang="zh-CN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1</a:t>
            </a: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）</a:t>
            </a:r>
          </a:p>
        </p:txBody>
      </p:sp>
      <p:sp>
        <p:nvSpPr>
          <p:cNvPr id="10249" name="矩形 2"/>
          <p:cNvSpPr/>
          <p:nvPr/>
        </p:nvSpPr>
        <p:spPr>
          <a:xfrm>
            <a:off x="612775" y="1629053"/>
            <a:ext cx="8063681" cy="4426853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b="1" u="sng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相关教证</a:t>
            </a:r>
            <a:endParaRPr lang="en-US" altLang="zh-CN" sz="1800" b="1" u="sng" dirty="0" smtClean="0">
              <a:solidFill>
                <a:srgbClr val="8D341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1</a:t>
            </a: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. </a:t>
            </a: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“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极其珍爱之自身，死时舍弃如破罐，俱生骨肉亦分离，独自随业而漂泊，切莫为身造恶业。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”</a:t>
            </a:r>
            <a:endParaRPr lang="en-US" altLang="zh-CN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2</a:t>
            </a: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. 《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学集论</a:t>
            </a: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》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中引用</a:t>
            </a: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《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般若经</a:t>
            </a: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》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的教证说，佛陀告诉须菩提：初学菩萨理应前往尸陀林，第一天、第二天、第三天、第四天、第五天</a:t>
            </a: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……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观看尸体的不同腐坏状况，将尸体的不净与自身进行对比，了知自己的身体也是如此，生起二者本质无别的定解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。</a:t>
            </a:r>
            <a:endParaRPr lang="en-US" altLang="zh-CN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zh-CN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b="1" u="sng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相关公案：</a:t>
            </a:r>
            <a:endParaRPr lang="en-US" altLang="zh-CN" sz="1800" b="1" u="sng" dirty="0" smtClean="0">
              <a:solidFill>
                <a:srgbClr val="8D341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文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殊菩萨为了教化畏间，示现为一个叫上金光首的漂亮女人突然死在他面前，而且在炎热的阳光下尸体开始腐烂，转眼间，美丽的上金光首变成一具腐烂的女尸，臭不可闻。畏间因此体会到美丽如同泡沫一样，快乐也是瞬息的幻想，只有佛道才是永恒的依靠。后来他精进求道，成了德光耀菩萨，最后成佛。</a:t>
            </a:r>
            <a:endParaRPr lang="zh-CN" altLang="en-US" sz="18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62899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339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340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118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</a:p>
        </p:txBody>
      </p:sp>
      <p:pic>
        <p:nvPicPr>
          <p:cNvPr id="14341" name="直接连接符 59"/>
          <p:cNvPicPr/>
          <p:nvPr/>
        </p:nvPicPr>
        <p:blipFill>
          <a:blip r:embed="rId2"/>
          <a:stretch>
            <a:fillRect/>
          </a:stretch>
        </p:blipFill>
        <p:spPr>
          <a:xfrm>
            <a:off x="2206625" y="1277620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342" name="Rectangle 39"/>
          <p:cNvSpPr>
            <a:spLocks noGrp="1"/>
          </p:cNvSpPr>
          <p:nvPr/>
        </p:nvSpPr>
        <p:spPr>
          <a:xfrm>
            <a:off x="3348038" y="44624"/>
            <a:ext cx="4032250" cy="103822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孑然此一身，生时骨肉连，死后各分散，何况是他亲。</a:t>
            </a:r>
            <a:endParaRPr lang="zh-CN" altLang="en-US" dirty="0">
              <a:solidFill>
                <a:srgbClr val="8A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  <p:sp>
        <p:nvSpPr>
          <p:cNvPr id="14343" name="文本框 117"/>
          <p:cNvSpPr txBox="1"/>
          <p:nvPr/>
        </p:nvSpPr>
        <p:spPr>
          <a:xfrm rot="-5400000">
            <a:off x="-615950" y="5916613"/>
            <a:ext cx="1558925" cy="323850"/>
          </a:xfrm>
          <a:prstGeom prst="rect">
            <a:avLst/>
          </a:prstGeom>
          <a:solidFill>
            <a:srgbClr val="CCCC00"/>
          </a:solidFill>
          <a:ln w="9525">
            <a:noFill/>
          </a:ln>
        </p:spPr>
        <p:txBody>
          <a:bodyPr lIns="0" tIns="0" rIns="0" bIns="0" anchor="ctr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800" b="1" dirty="0">
                <a:solidFill>
                  <a:srgbClr val="FFFFFF"/>
                </a:solidFill>
                <a:latin typeface="宋体" panose="02010600030101010101" pitchFamily="2" charset="-122"/>
              </a:rPr>
              <a:t>  </a:t>
            </a:r>
            <a:r>
              <a:rPr lang="zh-CN" altLang="en-US" sz="1800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皈   依</a:t>
            </a:r>
            <a:endParaRPr lang="zh-CN" altLang="zh-CN" sz="1800" b="1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4344" name="矩形 10"/>
          <p:cNvSpPr/>
          <p:nvPr/>
        </p:nvSpPr>
        <p:spPr>
          <a:xfrm>
            <a:off x="612775" y="977900"/>
            <a:ext cx="1077913" cy="4508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30000"/>
              </a:lnSpc>
              <a:spcBef>
                <a:spcPts val="800"/>
              </a:spcBef>
              <a:buClrTx/>
              <a:buSzTx/>
              <a:buNone/>
            </a:pP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（颂词</a:t>
            </a:r>
            <a:r>
              <a:rPr lang="en-US" altLang="zh-CN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2</a:t>
            </a: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）</a:t>
            </a:r>
          </a:p>
        </p:txBody>
      </p:sp>
      <p:sp>
        <p:nvSpPr>
          <p:cNvPr id="3" name="矩形 2"/>
          <p:cNvSpPr/>
          <p:nvPr/>
        </p:nvSpPr>
        <p:spPr>
          <a:xfrm>
            <a:off x="612775" y="1558062"/>
            <a:ext cx="7991475" cy="4093428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latinLnBrk="1" hangingPunct="1">
              <a:lnSpc>
                <a:spcPts val="2600"/>
              </a:lnSpc>
              <a:buNone/>
            </a:pPr>
            <a:r>
              <a:rPr lang="zh-CN" altLang="en-US" b="1" u="sng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消</a:t>
            </a:r>
            <a:r>
              <a:rPr lang="zh-CN" altLang="en-US" b="1" u="sng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文释义</a:t>
            </a:r>
            <a:endParaRPr lang="en-US" altLang="zh-CN" b="1" u="sng" dirty="0">
              <a:solidFill>
                <a:srgbClr val="8D341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与生俱来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骨肉相连的这个独立身体最后尚且也会支离破散，其他亲友相互别离更不必说了，最终与这两者都将分离。</a:t>
            </a:r>
            <a:endParaRPr lang="en-US" altLang="zh-CN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zh-CN" altLang="en-US" b="1" u="sng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重点难点</a:t>
            </a:r>
            <a:endParaRPr lang="en-US" altLang="zh-CN" b="1" u="sng" dirty="0" smtClean="0">
              <a:solidFill>
                <a:srgbClr val="8D341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zh-CN" altLang="en-US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重点</a:t>
            </a:r>
            <a:r>
              <a:rPr lang="zh-CN" altLang="en-US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：</a:t>
            </a:r>
            <a:endParaRPr lang="en-US" altLang="zh-CN" dirty="0" smtClean="0">
              <a:solidFill>
                <a:srgbClr val="8D341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住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众生最执着的是自己的身体，此处以身体在死后也必然会四分五裂的现量所见，来说明个体相异的亲友更会分离，以此教诫我们不要过于执着亲友</a:t>
            </a: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。</a:t>
            </a:r>
            <a:endParaRPr lang="en-US" altLang="zh-CN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zh-CN" altLang="en-US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难点：</a:t>
            </a:r>
            <a:endParaRPr lang="en-US" altLang="zh-CN" dirty="0" smtClean="0">
              <a:solidFill>
                <a:srgbClr val="8D341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在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修行的道路上，危害最大的就是亲友，对此要深刻理解。藏地有些大德说：“外面的魔并不可怕，家里的亲人才可怕。”法王如意宝也说过：“人与非人的外在袭击，可以通过念咒语、依止正知正念来遣除，然而亲朋好友的软言慰语，很多人都无力抵挡。</a:t>
            </a:r>
            <a:endParaRPr lang="zh-CN" altLang="en-US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8_A000120150318A04PWBG">
  <a:themeElements>
    <a:clrScheme name="8_A000120150318A04PWBG 1">
      <a:dk1>
        <a:srgbClr val="5F5F5F"/>
      </a:dk1>
      <a:lt1>
        <a:srgbClr val="FFFFFF"/>
      </a:lt1>
      <a:dk2>
        <a:srgbClr val="5F5F5F"/>
      </a:dk2>
      <a:lt2>
        <a:srgbClr val="FFFFFF"/>
      </a:lt2>
      <a:accent1>
        <a:srgbClr val="826951"/>
      </a:accent1>
      <a:accent2>
        <a:srgbClr val="C0923E"/>
      </a:accent2>
      <a:accent3>
        <a:srgbClr val="FFFFFF"/>
      </a:accent3>
      <a:accent4>
        <a:srgbClr val="505050"/>
      </a:accent4>
      <a:accent5>
        <a:srgbClr val="C1B9B3"/>
      </a:accent5>
      <a:accent6>
        <a:srgbClr val="AE8437"/>
      </a:accent6>
      <a:hlink>
        <a:srgbClr val="00B0F0"/>
      </a:hlink>
      <a:folHlink>
        <a:srgbClr val="AFB2B4"/>
      </a:folHlink>
    </a:clrScheme>
    <a:fontScheme name="8_A000120150318A04PWBG">
      <a:majorFont>
        <a:latin typeface="微软雅黑"/>
        <a:ea typeface="微软雅黑"/>
        <a:cs typeface=""/>
      </a:majorFont>
      <a:minorFont>
        <a:latin typeface="幼圆"/>
        <a:ea typeface="幼圆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8_A000120150318A04PWBG 1">
        <a:dk1>
          <a:srgbClr val="5F5F5F"/>
        </a:dk1>
        <a:lt1>
          <a:srgbClr val="FFFFFF"/>
        </a:lt1>
        <a:dk2>
          <a:srgbClr val="5F5F5F"/>
        </a:dk2>
        <a:lt2>
          <a:srgbClr val="FFFFFF"/>
        </a:lt2>
        <a:accent1>
          <a:srgbClr val="826951"/>
        </a:accent1>
        <a:accent2>
          <a:srgbClr val="C0923E"/>
        </a:accent2>
        <a:accent3>
          <a:srgbClr val="FFFFFF"/>
        </a:accent3>
        <a:accent4>
          <a:srgbClr val="505050"/>
        </a:accent4>
        <a:accent5>
          <a:srgbClr val="C1B9B3"/>
        </a:accent5>
        <a:accent6>
          <a:srgbClr val="AE8437"/>
        </a:accent6>
        <a:hlink>
          <a:srgbClr val="00B0F0"/>
        </a:hlink>
        <a:folHlink>
          <a:srgbClr val="AFB2B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0_A000120150324A07PWBG">
  <a:themeElements>
    <a:clrScheme name="10_A000120150324A07PWBG 1">
      <a:dk1>
        <a:srgbClr val="5F5F5F"/>
      </a:dk1>
      <a:lt1>
        <a:srgbClr val="FFFFFF"/>
      </a:lt1>
      <a:dk2>
        <a:srgbClr val="5F5F5F"/>
      </a:dk2>
      <a:lt2>
        <a:srgbClr val="FFFFFF"/>
      </a:lt2>
      <a:accent1>
        <a:srgbClr val="826951"/>
      </a:accent1>
      <a:accent2>
        <a:srgbClr val="B78623"/>
      </a:accent2>
      <a:accent3>
        <a:srgbClr val="FFFFFF"/>
      </a:accent3>
      <a:accent4>
        <a:srgbClr val="505050"/>
      </a:accent4>
      <a:accent5>
        <a:srgbClr val="C1B9B3"/>
      </a:accent5>
      <a:accent6>
        <a:srgbClr val="A6791F"/>
      </a:accent6>
      <a:hlink>
        <a:srgbClr val="00B0F0"/>
      </a:hlink>
      <a:folHlink>
        <a:srgbClr val="AFB2B4"/>
      </a:folHlink>
    </a:clrScheme>
    <a:fontScheme name="10_A000120150324A07PWBG">
      <a:majorFont>
        <a:latin typeface="微软雅黑"/>
        <a:ea typeface="微软雅黑"/>
        <a:cs typeface=""/>
      </a:majorFont>
      <a:minorFont>
        <a:latin typeface="幼圆"/>
        <a:ea typeface="幼圆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10_A000120150324A07PWBG 1">
        <a:dk1>
          <a:srgbClr val="5F5F5F"/>
        </a:dk1>
        <a:lt1>
          <a:srgbClr val="FFFFFF"/>
        </a:lt1>
        <a:dk2>
          <a:srgbClr val="5F5F5F"/>
        </a:dk2>
        <a:lt2>
          <a:srgbClr val="FFFFFF"/>
        </a:lt2>
        <a:accent1>
          <a:srgbClr val="826951"/>
        </a:accent1>
        <a:accent2>
          <a:srgbClr val="B78623"/>
        </a:accent2>
        <a:accent3>
          <a:srgbClr val="FFFFFF"/>
        </a:accent3>
        <a:accent4>
          <a:srgbClr val="505050"/>
        </a:accent4>
        <a:accent5>
          <a:srgbClr val="C1B9B3"/>
        </a:accent5>
        <a:accent6>
          <a:srgbClr val="A6791F"/>
        </a:accent6>
        <a:hlink>
          <a:srgbClr val="00B0F0"/>
        </a:hlink>
        <a:folHlink>
          <a:srgbClr val="AFB2B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334</TotalTime>
  <Words>2095</Words>
  <Application>Microsoft Office PowerPoint</Application>
  <PresentationFormat>全屏显示(4:3)</PresentationFormat>
  <Paragraphs>175</Paragraphs>
  <Slides>21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21</vt:i4>
      </vt:variant>
    </vt:vector>
  </HeadingPairs>
  <TitlesOfParts>
    <vt:vector size="32" baseType="lpstr">
      <vt:lpstr>黑体</vt:lpstr>
      <vt:lpstr>楷体</vt:lpstr>
      <vt:lpstr>宋体</vt:lpstr>
      <vt:lpstr>微软雅黑</vt:lpstr>
      <vt:lpstr>幼圆</vt:lpstr>
      <vt:lpstr>Arial</vt:lpstr>
      <vt:lpstr>Calibri</vt:lpstr>
      <vt:lpstr>Wingdings</vt:lpstr>
      <vt:lpstr>Wingdings 2</vt:lpstr>
      <vt:lpstr>8_A000120150318A04PWBG</vt:lpstr>
      <vt:lpstr>10_A000120150324A07PWBG</vt:lpstr>
      <vt:lpstr>入行论118课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回      向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入行论78课</dc:title>
  <dc:creator>Lenovo</dc:creator>
  <cp:lastModifiedBy>Microsoft 帐户</cp:lastModifiedBy>
  <cp:revision>101</cp:revision>
  <dcterms:created xsi:type="dcterms:W3CDTF">2015-10-10T17:40:00Z</dcterms:created>
  <dcterms:modified xsi:type="dcterms:W3CDTF">2026-01-25T11:39:36Z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2052-12.1.0.24034</vt:lpwstr>
  </property>
  <property fmtid="{D5CDD505-2E9C-101B-9397-08002B2CF9AE}" pid="3" name="ICV">
    <vt:lpwstr>BF60F0E8B4784805B76F7FF04214A0B6_13</vt:lpwstr>
  </property>
</Properties>
</file>