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257" r:id="rId3"/>
    <p:sldId id="258" r:id="rId4"/>
    <p:sldId id="1819" r:id="rId5"/>
    <p:sldId id="2010" r:id="rId6"/>
    <p:sldId id="2001" r:id="rId7"/>
    <p:sldId id="2076" r:id="rId8"/>
    <p:sldId id="1800" r:id="rId9"/>
    <p:sldId id="2143" r:id="rId10"/>
    <p:sldId id="1804" r:id="rId11"/>
    <p:sldId id="2144" r:id="rId12"/>
    <p:sldId id="1945" r:id="rId13"/>
    <p:sldId id="2145" r:id="rId14"/>
    <p:sldId id="2063" r:id="rId15"/>
    <p:sldId id="2146" r:id="rId16"/>
    <p:sldId id="2092" r:id="rId17"/>
    <p:sldId id="815" r:id="rId18"/>
    <p:sldId id="890" r:id="rId19"/>
    <p:sldId id="2058" r:id="rId20"/>
    <p:sldId id="2113" r:id="rId21"/>
    <p:sldId id="2142" r:id="rId22"/>
    <p:sldId id="2147" r:id="rId23"/>
    <p:sldId id="298" r:id="rId2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41F"/>
    <a:srgbClr val="AA3F26"/>
    <a:srgbClr val="00339A"/>
    <a:srgbClr val="003FBC"/>
    <a:srgbClr val="FF6D6D"/>
    <a:srgbClr val="A20000"/>
    <a:srgbClr val="81301D"/>
    <a:srgbClr val="877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66" autoAdjust="0"/>
    <p:restoredTop sz="95892" autoAdjust="0"/>
  </p:normalViewPr>
  <p:slideViewPr>
    <p:cSldViewPr snapToObjects="1" showGuides="1">
      <p:cViewPr varScale="1">
        <p:scale>
          <a:sx n="128" d="100"/>
          <a:sy n="128" d="100"/>
        </p:scale>
        <p:origin x="1428" y="132"/>
      </p:cViewPr>
      <p:guideLst>
        <p:guide orient="horz" pos="2210"/>
        <p:guide pos="2856"/>
      </p:guideLst>
    </p:cSldViewPr>
  </p:slideViewPr>
  <p:outlineViewPr>
    <p:cViewPr>
      <p:scale>
        <a:sx n="33" d="100"/>
        <a:sy n="33" d="100"/>
      </p:scale>
      <p:origin x="0" y="-4498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31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812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555031-67E6-4789-9C03-D478E6AD99D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4739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254000"/>
            <a:ext cx="2073275" cy="628491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5925" y="254000"/>
            <a:ext cx="6069013" cy="628491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312738"/>
            <a:ext cx="2071688" cy="547846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312738"/>
            <a:ext cx="6067425" cy="54784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8763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184275"/>
            <a:ext cx="4070350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3"/>
          <a:srcRect t="1688" b="27"/>
          <a:stretch>
            <a:fillRect/>
          </a:stretch>
        </p:blipFill>
        <p:spPr>
          <a:xfrm>
            <a:off x="-33337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5925" y="254000"/>
            <a:ext cx="8291513" cy="7096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1028" name="KSO_BC1"/>
          <p:cNvSpPr>
            <a:spLocks noGrp="1"/>
          </p:cNvSpPr>
          <p:nvPr>
            <p:ph type="body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ABE8B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/>
          </p:cNvPicPr>
          <p:nvPr/>
        </p:nvPicPr>
        <p:blipFill>
          <a:blip r:embed="rId13"/>
          <a:srcRect l="1598" t="2747" r="1154" b="5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/>
          <p:cNvPicPr>
            <a:picLocks noChangeAspect="1"/>
          </p:cNvPicPr>
          <p:nvPr/>
        </p:nvPicPr>
        <p:blipFill>
          <a:blip r:embed="rId14"/>
          <a:srcRect r="3616" b="10127"/>
          <a:stretch>
            <a:fillRect/>
          </a:stretch>
        </p:blipFill>
        <p:spPr>
          <a:xfrm>
            <a:off x="6967538" y="5340350"/>
            <a:ext cx="2176462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312738"/>
            <a:ext cx="8291513" cy="6540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f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 idx="4294967295"/>
          </p:nvPr>
        </p:nvSpPr>
        <p:spPr>
          <a:xfrm>
            <a:off x="679450" y="1892300"/>
            <a:ext cx="7772400" cy="571500"/>
          </a:xfrm>
        </p:spPr>
        <p:txBody>
          <a:bodyPr vert="horz" wrap="square" lIns="91440" tIns="45720" rIns="91440" bIns="45720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en-US" sz="4000" dirty="0">
                <a:solidFill>
                  <a:srgbClr val="990000"/>
                </a:solidFill>
              </a:rPr>
              <a:t>入行</a:t>
            </a:r>
            <a:r>
              <a:rPr lang="zh-CN" altLang="en-US" sz="4000" dirty="0" smtClean="0">
                <a:solidFill>
                  <a:srgbClr val="990000"/>
                </a:solidFill>
              </a:rPr>
              <a:t>论</a:t>
            </a:r>
            <a:r>
              <a:rPr lang="en-US" altLang="zh-CN" sz="4000" dirty="0" smtClean="0">
                <a:solidFill>
                  <a:srgbClr val="990000"/>
                </a:solidFill>
              </a:rPr>
              <a:t>130</a:t>
            </a:r>
            <a:r>
              <a:rPr lang="zh-CN" altLang="en-US" sz="4000" dirty="0" smtClean="0">
                <a:solidFill>
                  <a:srgbClr val="990000"/>
                </a:solidFill>
              </a:rPr>
              <a:t>课</a:t>
            </a:r>
            <a:endParaRPr lang="zh-CN" altLang="zh-CN" sz="4000" dirty="0">
              <a:solidFill>
                <a:srgbClr val="990000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4294967295"/>
          </p:nvPr>
        </p:nvSpPr>
        <p:spPr>
          <a:xfrm>
            <a:off x="679450" y="2740025"/>
            <a:ext cx="7759700" cy="14097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寂天菩萨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著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索达吉仁波切    宣讲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生西法师        辅导</a:t>
            </a:r>
          </a:p>
        </p:txBody>
      </p:sp>
      <p:pic>
        <p:nvPicPr>
          <p:cNvPr id="4100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38" y="4425950"/>
            <a:ext cx="2462212" cy="183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-2738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首当勤观修，自他本平等。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06502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关于自他平等和自他交换有何不同，华智仁波切曾以比喻进行了说明：一场大雪过后，我和某人走在路上。此时我穿着一双鞋，那人却光着脚，我就脱下一只鞋给他。于是，我和他一只脚都没有鞋穿，同样感受寒冷之苦；而我和他的另一只脚都有鞋穿，同样避免了寒冷之苦。若在一切实际行动中，能够这样做，就是真正的自他平等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而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修自他相换时，则应该是把两只鞋都送给别人，丝毫不考虑自己，他的一切痛苦由我承担，我的一切快乐都给他。这从层次上已经提高了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学集论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云：“自他平等熟习已，能生坚固菩提心。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单巴桑吉尊者总结所有佛教的要点：“你自己希望怎样，其他众生也希望那样，就这样推已及人吧！”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652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-2738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避苦求乐同，护他如护已。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76027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避开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痛苦、希求安乐，是我与众生共同的需求，所以应该像爱护自己一样，爱护其他众生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六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道众生的爱好、性格不同，有些喜欢吃酸的、有些喜欢吃甜的，有些喜欢年轻人、有些喜欢老年人，有些喜欢白色、有些喜欢黑色，有些牦牛吃这种草、有些牦牛吃那种草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……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所以我们很容易认为众生不同，但众生都有一个共同的特点，就是喜欢快乐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经常提倡不要杀害众生，其原因也是基于自他平等。因为世间上最珍贵的就是生命，不管是什么样的众生，老鼠也好，蟑螂也好，蜜蜂也好，它们的生命都非常宝贵，不能随随便便践踏。有了这种概念的话，应该如何对待众生，自己一定会明白的。为了让自己能真正生起自他平等之心，就应该保护众生离苦得乐就像保护自己离苦得乐一样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-2738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避苦求乐同，护他如护已。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376000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没有这样的概念，从小就认为“我们是人类，其它众生是上帝赐给的食物”。看见一个众生，第一个念头就是：“它可不可以吃，肉肥不肥，对身体有没有好处？”这样的话，你基本的慈悲心已经毁坏了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教证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公案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君规教言论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：“欲得安乐不欲苦，此点诸众皆相同。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大师在喜马拉雅山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老上师和小弟子尊哲的公案。通过给更需要的人食物，尊哲学会了忘我，以后无论多么珍爱的东西，他都能轻而易举地布施。在以后的人生旅程中，他非常感谢自己的上师，从那个缘起开始，忘我的信念在他心里开始萌芽。所以，真正有善根的人，通过一个小小的行为或者点滴的教言，对自相续起到的作用非常大。</a:t>
            </a:r>
          </a:p>
        </p:txBody>
      </p:sp>
    </p:spTree>
    <p:extLst>
      <p:ext uri="{BB962C8B-B14F-4D97-AF65-F5344CB8AC3E}">
        <p14:creationId xmlns:p14="http://schemas.microsoft.com/office/powerpoint/2010/main" val="297263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手足肢虽众，护如身相同，众生苦乐殊，求乐与我同。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30265"/>
            <a:ext cx="7991475" cy="542712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手足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等分类虽然众多，但将它们执为一身而尽力爱护这一点完全相同。同样，尽管一切有情千差万别，然而他们由于耽著自己一身而想离苦得乐这一点与我完全相同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始以来的习气，使得我们很难生起自他平等心，本颂用生活中的常识分析自他平等的心是可以生起来的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身体有众多不同的部分，因为我们把这些部分都执为“我”的身体，故对所有部分都能爱护。同理，众生虽多，但如果能把所有众生也执为“我”的部分，同样就能对所有众生进行爱护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与众生，原本就是分别念的假立，在本质上根本没有分。如同“此”与“彼”一样，假如它们真正存在，那么永远也不会改变，但其实只要换一个角度，此就是彼，彼就是此了。同样，我们可以认为这个众生是“我”，那个众生也是“我”，所有众生皆由“我”的执著来摄持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手足肢虽众，护如身相同，众生苦乐殊，求乐与我同。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30265"/>
            <a:ext cx="7991475" cy="476027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通过胜义和世俗进行观察，真实的“我”是不存在的。因此，“我”是一种不合理的执著，若要转为道用的话，本来你执著五蕴为我，现在就应执著一切众生为我。通过慢慢串习，到一定的时候，就肯定可以生起自他平等的信念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所谓的一个身体，不过是一种假立的概念，因明中称之为“分别念的总相”。比如，我们执爱的身体是由双手、双脚、头、眼睛、肩膀、内脏、胸口等不同部分组成，头又可分为鼻子、眼睛等，而我与我所的范围是可以扩大或缩小的，比如在生病时，可以通过手术割去某些器官而保全性命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所以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，三界的众生虽然很多，每个众生的性格、爱好、根基等各不相同，但如果平等地执取爱护，认为他们都是“我”的部分，这跟执著身体的不同部分没有什么差别。</a:t>
            </a:r>
          </a:p>
          <a:p>
            <a:pPr eaLnBrk="1" latinLnBrk="1" hangingPunct="1">
              <a:lnSpc>
                <a:spcPts val="2600"/>
              </a:lnSpc>
            </a:pP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离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婆多尊者和两个厉鬼的公案。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211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124075" y="1700808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21176" y="591210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虽我所受苦，不伤他人身，此苦亦当除，执我难忍故，如是他诸苦，虽不临吾身，彼苦仍应除，执我难忍故。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412776"/>
            <a:ext cx="7991475" cy="542712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随如果有人问：“道理上可以将别人与自己一起执著为‘我’，但他的痛苦是他的，我的痛苦是我的，每个人的痛苦各不相干，我怎么能除他苦如自苦呢？”作者答曰：虽然自己所感受的痛苦，不会伤及别人，比如我今天生病了，身体痛苦得不得了，可是我身旁的人一点感受也没有。但我还是要打针、输液或针灸，解除这些痛苦。为什么呢？因为我对这个身体有执著，当它生病时，就觉得很难以忍受，一定要去除这些痛苦。同样，别的众生感受痛苦时，尽管我自己没有感觉，但如果将他执为我，他的痛苦就是我的痛苦，我也会因之而觉得难忍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将众生执为我，那么众生的痛苦，我也会感受到而想要遣除。在这个过程中，关键就在于内心所持的观念，而不在于外境身体不同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如果长期串习自他平等的理念，到一定时间就可以真实代受众生的痛苦。如阿底峡尊者的上师，别人在打狗时，自己代狗感受痛苦；提婆达多射杀天鹅时，佛陀也接受了它的痛苦。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2867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Box 16"/>
          <p:cNvSpPr/>
          <p:nvPr/>
        </p:nvSpPr>
        <p:spPr>
          <a:xfrm>
            <a:off x="857250" y="2060575"/>
            <a:ext cx="6902450" cy="1326379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修行的方法有哪两种？</a:t>
            </a: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入行论</a:t>
            </a: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是哪一种？这对我们来讲有什么必要？</a:t>
            </a:r>
          </a:p>
        </p:txBody>
      </p:sp>
      <p:pic>
        <p:nvPicPr>
          <p:cNvPr id="28679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菩提心与世间的善心有何区别？你属于哪一种？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修世俗菩提心时，首先需要修什么？应该怎么样修？请以教证进行说明。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869150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请以你周围的事例加以分析，为什么说自己与众生是相同的？明白这个道理之后，自己应该怎样做？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subTitle" idx="4294967295"/>
          </p:nvPr>
        </p:nvSpPr>
        <p:spPr>
          <a:xfrm>
            <a:off x="2124075" y="3933825"/>
            <a:ext cx="2573338" cy="138271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algn="l" eaLnBrk="1" hangingPunct="1"/>
            <a:r>
              <a:rPr lang="zh-CN" altLang="zh-CN" sz="1800" b="1" dirty="0"/>
              <a:t>顶礼本师释迦摩尼佛</a:t>
            </a:r>
          </a:p>
          <a:p>
            <a:pPr lvl="0" algn="l" eaLnBrk="1" hangingPunct="1"/>
            <a:r>
              <a:rPr lang="zh-CN" altLang="zh-CN" sz="1800" b="1" dirty="0"/>
              <a:t>顶礼文殊智慧勇士</a:t>
            </a:r>
          </a:p>
          <a:p>
            <a:pPr lvl="0" algn="l" eaLnBrk="1" hangingPunct="1"/>
            <a:r>
              <a:rPr lang="zh-CN" altLang="zh-CN" sz="1800" b="1" dirty="0"/>
              <a:t>顶礼传承大恩上师</a:t>
            </a:r>
          </a:p>
        </p:txBody>
      </p:sp>
      <p:sp>
        <p:nvSpPr>
          <p:cNvPr id="5123" name="Rectangle 4"/>
          <p:cNvSpPr>
            <a:spLocks noGrp="1"/>
          </p:cNvSpPr>
          <p:nvPr/>
        </p:nvSpPr>
        <p:spPr>
          <a:xfrm>
            <a:off x="4427538" y="3789363"/>
            <a:ext cx="2573337" cy="166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自大圣境五台山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文殊加持入心间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祈祷晋美彭措足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证悟意传求加持</a:t>
            </a:r>
          </a:p>
        </p:txBody>
      </p:sp>
      <p:sp>
        <p:nvSpPr>
          <p:cNvPr id="5124" name="Rectangle 5"/>
          <p:cNvSpPr>
            <a:spLocks noGrp="1"/>
          </p:cNvSpPr>
          <p:nvPr/>
        </p:nvSpPr>
        <p:spPr>
          <a:xfrm>
            <a:off x="2763838" y="5516563"/>
            <a:ext cx="5367337" cy="484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2000" b="1" i="1" dirty="0">
                <a:solidFill>
                  <a:srgbClr val="D00000"/>
                </a:solidFill>
                <a:latin typeface="Arial" panose="020B0604020202020204" pitchFamily="34" charset="0"/>
              </a:rPr>
              <a:t>为度化一切众生发无上殊胜的菩提心而学习</a:t>
            </a:r>
          </a:p>
        </p:txBody>
      </p:sp>
      <p:pic>
        <p:nvPicPr>
          <p:cNvPr id="5125" name="Picture 6" descr="%MV`K6N{36%5XM2A7BYBQ_4"/>
          <p:cNvPicPr>
            <a:picLocks noChangeAspect="1"/>
          </p:cNvPicPr>
          <p:nvPr/>
        </p:nvPicPr>
        <p:blipFill>
          <a:blip r:embed="rId2"/>
          <a:srcRect l="11063" r="957" b="48874"/>
          <a:stretch>
            <a:fillRect/>
          </a:stretch>
        </p:blipFill>
        <p:spPr>
          <a:xfrm>
            <a:off x="2195513" y="1557338"/>
            <a:ext cx="4673600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869150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三界的众生那么多，每个众生的习气爱好都不同，而我只有一个，应该如何将他们全部执为我所呢？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730977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2416219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有人提出疑问：“道理上可以将别人与自己一起执著为‘我’，但他的痛苦是他的，我的痛苦是我的，二者互不相干，怎么能除他苦如自苦呢？”请对此以理作答。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3941917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38175" y="312738"/>
            <a:ext cx="7851775" cy="654050"/>
          </a:xfrm>
          <a:solidFill>
            <a:srgbClr val="990000">
              <a:alpha val="100000"/>
            </a:srgbClr>
          </a:solidFill>
        </p:spPr>
        <p:txBody>
          <a:bodyPr vert="horz" wrap="square" lIns="91440" tIns="45720" rIns="91440" bIns="45720" anchor="b" anchorCtr="0"/>
          <a:lstStyle/>
          <a:p>
            <a:pPr algn="ctr" eaLnBrk="1" hangingPunct="1"/>
            <a:r>
              <a:rPr lang="zh-CN" altLang="zh-CN" dirty="0">
                <a:solidFill>
                  <a:schemeClr val="bg1"/>
                </a:solidFill>
                <a:latin typeface="幼圆" pitchFamily="49" charset="-122"/>
              </a:rPr>
              <a:t>回      向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1849438" y="1111250"/>
            <a:ext cx="5429250" cy="5491163"/>
          </a:xfrm>
          <a:ln w="76200" cmpd="tri">
            <a:solidFill>
              <a:srgbClr val="9900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lnSpc>
                <a:spcPct val="90000"/>
              </a:lnSpc>
              <a:buNone/>
            </a:pPr>
            <a:endParaRPr lang="zh-CN" altLang="en-US" sz="1800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所南德义檀嘉热巴涅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托内尼波札南潘协将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杰嘎纳其瓦隆彻巴耶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哲波措利卓瓦卓瓦效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文殊师利勇猛智  普贤慧行亦复然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随彼一切常修学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三世诸佛所称叹   如是最胜诸大愿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为得普贤殊胜行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生生世世不离师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恒时享用胜法乐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圆满地道功德已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唯愿速得金刚持</a:t>
            </a: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996950"/>
            <a:ext cx="1504950" cy="185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8"/>
          <p:cNvSpPr/>
          <p:nvPr/>
        </p:nvSpPr>
        <p:spPr>
          <a:xfrm>
            <a:off x="3276600" y="666750"/>
            <a:ext cx="28876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顶礼寂天菩萨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6147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105" y="2492375"/>
            <a:ext cx="2009140" cy="2473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1"/>
          <p:cNvSpPr/>
          <p:nvPr/>
        </p:nvSpPr>
        <p:spPr>
          <a:xfrm>
            <a:off x="4356100" y="2348865"/>
            <a:ext cx="3168650" cy="2656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尽舍国政善开显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稀奇佛子行之理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弘扬佛陀教法者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寂天菩萨前顶礼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129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1" y="1917061"/>
            <a:ext cx="8888738" cy="3023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130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819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39"/>
          <p:cNvSpPr>
            <a:spLocks noGrp="1"/>
          </p:cNvSpPr>
          <p:nvPr/>
        </p:nvSpPr>
        <p:spPr>
          <a:xfrm>
            <a:off x="2700338" y="125413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130</a:t>
            </a:r>
            <a:r>
              <a:rPr lang="zh-CN" altLang="en-US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课</a:t>
            </a:r>
            <a:r>
              <a:rPr lang="zh-CN" altLang="en-US" sz="3000" b="1" dirty="0">
                <a:solidFill>
                  <a:srgbClr val="C00000"/>
                </a:solidFill>
                <a:sym typeface="Calibri" panose="020F0502020204030204" pitchFamily="34" charset="0"/>
              </a:rPr>
              <a:t>总义归摄</a:t>
            </a:r>
          </a:p>
        </p:txBody>
      </p:sp>
      <p:sp>
        <p:nvSpPr>
          <p:cNvPr id="819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矩形 10"/>
          <p:cNvSpPr/>
          <p:nvPr/>
        </p:nvSpPr>
        <p:spPr>
          <a:xfrm>
            <a:off x="3203461" y="1700808"/>
            <a:ext cx="5254987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本节课开始学习“静虑”品的最后一个科判“谨持对治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，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将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主要讲一些菩提心的修法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1.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总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说熄灭分别念、观修菩提心的方法和必要性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2.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宣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说修世俗菩提心的修法和功德，强调修自他平等是修自他相换等其他境界的基础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宣说修自他平等心的重要性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；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广说自他平等的具体修法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A.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他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众和自己一样，都想离苦得乐，所以要像爱护自己一样爱护他众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B.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以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世间常识为例，说明我们如何观想能做到将众多有情等同自身那样去爱护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15" y="1786255"/>
            <a:ext cx="2232025" cy="3369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130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041809"/>
            <a:ext cx="7560840" cy="5670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远离诸尘缘，思彼具功德，尽息诸分别，观修菩提心。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628800"/>
            <a:ext cx="8063681" cy="50937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释义</a:t>
            </a:r>
            <a:endParaRPr lang="en-US" altLang="zh-CN" sz="1800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远离了对尘世间和心方面的贪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著之后，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思维寂静处具有功德。安住寂静处之后修持寂止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，在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寂止的基础上观修菩提心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b="1" u="sng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大乘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佛法极其深奥，可能有人刚开始接触到大乘教言不能接受，这一点也能理解。但一定要知道佛法是圆融无违、融会贯通的，没有必要去排斥，否则一定会堕入恶趣，自己也不能得到解脱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断除一切分别念需要外缘和内缘，内缘是具足正知正念，经常提醒自己：“我是大乘修行人，不应该在外面散乱。”最根本的外缘是要依止善知识，依靠善知识的教导和诸佛菩萨的经论，心逐渐趋入正法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有两种观修世俗菩提心的方法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阿底峡尊者的知母念恩报恩等七种教授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自他平等和自他相换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远离诸尘缘，思彼具功德，尽息诸分别，观修菩提心。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628800"/>
            <a:ext cx="8063681" cy="542712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菩提心的条件是要缘一切有情，令其获得无上圆满正等觉的果位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现在的世间中，知足少欲非常重要。如今无数的人没有满足感，为了自己的目标而不停奔波。而现在的方向完全相反，伦理道德不但没有进展，反而退化得相当严重，人们不断希求外面的物质，对内心的功德弃如敝屣，这种社会不管给它加上什么美名，可实际上人们处于什么样的状态中，大家需要值得观察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公案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阿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底峡尊者说过：“大小乘之间的差别，以菩提心来区分；内外道之间的差别，以皈依来辨别。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劝发增上意乐经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中说，初发心菩萨要调伏自心，必须远离二十种尘缘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身所有之束缚、口所有之束缚、意所有之束缚、烦恼炽燃等等，如果远离了这些散乱干扰，屡屡思维禅定的利益，相续中自然会生起功德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冈波巴曾问米拉日巴尊者：“您为什么一辈子总呆在寂静的地方？”尊者回答说：“对我自己而言，住在寂静处和城市里没有差别，但是为了让后代修行者了解寂静处的功德，我才一直呆在山林里。”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096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-2738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首当勤观修，自他本平等。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342657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世俗菩提心时，首先要集中精力、全力以赴地修自他平等心，如果自他平等心没有修好，自他交换等其他境界就没办法现前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zh-CN" altLang="en-US" b="1" u="sng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依照大乘佛教的不共窍诀，自他完全是平等的，只有懂得这个道理，菩提心才可以修出来。如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学集论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云：“自他平等熟习已，能生坚固菩提心。”</a:t>
            </a: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自他平等心没有修好，自他交换等其他境界就没办法现前。修自他平等说起来容易，难的是在自身利益和他人有冲突时，如何能够真正做到。所以平时要多多观修、串习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A000120150318A04PWBG">
  <a:themeElements>
    <a:clrScheme name="8_A000120150318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8_A000120150318A04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A000120150318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A000120150324A07PWBG">
  <a:themeElements>
    <a:clrScheme name="10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10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3982</Words>
  <Application>Microsoft Office PowerPoint</Application>
  <PresentationFormat>On-screen Show (4:3)</PresentationFormat>
  <Paragraphs>178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宋体</vt:lpstr>
      <vt:lpstr>幼圆</vt:lpstr>
      <vt:lpstr>微软雅黑</vt:lpstr>
      <vt:lpstr>楷体</vt:lpstr>
      <vt:lpstr>黑体</vt:lpstr>
      <vt:lpstr>Arial</vt:lpstr>
      <vt:lpstr>Calibri</vt:lpstr>
      <vt:lpstr>Wingdings</vt:lpstr>
      <vt:lpstr>Wingdings 2</vt:lpstr>
      <vt:lpstr>8_A000120150318A04PWBG</vt:lpstr>
      <vt:lpstr>10_A000120150324A07PWBG</vt:lpstr>
      <vt:lpstr>入行论130课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回      向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入行论78课</dc:title>
  <dc:creator>Lenovo</dc:creator>
  <cp:lastModifiedBy>Microsoft account</cp:lastModifiedBy>
  <cp:revision>144</cp:revision>
  <dcterms:created xsi:type="dcterms:W3CDTF">2015-10-10T17:40:00Z</dcterms:created>
  <dcterms:modified xsi:type="dcterms:W3CDTF">2026-03-23T13:18:06Z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BE0334B892034ACE9F28F4A552E59289_13</vt:lpwstr>
  </property>
</Properties>
</file>