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35"/>
  </p:notesMasterIdLst>
  <p:handoutMasterIdLst>
    <p:handoutMasterId r:id="rId36"/>
  </p:handoutMasterIdLst>
  <p:sldIdLst>
    <p:sldId id="257" r:id="rId4"/>
    <p:sldId id="258" r:id="rId5"/>
    <p:sldId id="1819" r:id="rId6"/>
    <p:sldId id="2010" r:id="rId7"/>
    <p:sldId id="2001" r:id="rId8"/>
    <p:sldId id="2076" r:id="rId9"/>
    <p:sldId id="1800" r:id="rId10"/>
    <p:sldId id="2211" r:id="rId11"/>
    <p:sldId id="2212" r:id="rId12"/>
    <p:sldId id="2214" r:id="rId13"/>
    <p:sldId id="2213" r:id="rId14"/>
    <p:sldId id="1804" r:id="rId15"/>
    <p:sldId id="2216" r:id="rId16"/>
    <p:sldId id="2217" r:id="rId17"/>
    <p:sldId id="2218" r:id="rId18"/>
    <p:sldId id="2219" r:id="rId19"/>
    <p:sldId id="2154" r:id="rId20"/>
    <p:sldId id="2220" r:id="rId21"/>
    <p:sldId id="2221" r:id="rId22"/>
    <p:sldId id="2208" r:id="rId23"/>
    <p:sldId id="2223" r:id="rId24"/>
    <p:sldId id="2224" r:id="rId25"/>
    <p:sldId id="2225" r:id="rId26"/>
    <p:sldId id="2226" r:id="rId27"/>
    <p:sldId id="2227" r:id="rId28"/>
    <p:sldId id="815" r:id="rId29"/>
    <p:sldId id="890" r:id="rId30"/>
    <p:sldId id="2058" r:id="rId31"/>
    <p:sldId id="2171" r:id="rId32"/>
    <p:sldId id="2202" r:id="rId33"/>
    <p:sldId id="298" r:id="rId34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10" userDrawn="1">
          <p15:clr>
            <a:srgbClr val="A4A3A4"/>
          </p15:clr>
        </p15:guide>
        <p15:guide id="2" pos="286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341F"/>
    <a:srgbClr val="AA3F26"/>
    <a:srgbClr val="00339A"/>
    <a:srgbClr val="003FBC"/>
    <a:srgbClr val="FF6D6D"/>
    <a:srgbClr val="A20000"/>
    <a:srgbClr val="81301D"/>
    <a:srgbClr val="8771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66" autoAdjust="0"/>
    <p:restoredTop sz="95892" autoAdjust="0"/>
  </p:normalViewPr>
  <p:slideViewPr>
    <p:cSldViewPr snapToObjects="1" showGuides="1">
      <p:cViewPr varScale="1">
        <p:scale>
          <a:sx n="84" d="100"/>
          <a:sy n="84" d="100"/>
        </p:scale>
        <p:origin x="1704" y="67"/>
      </p:cViewPr>
      <p:guideLst>
        <p:guide orient="horz" pos="2210"/>
        <p:guide pos="2862"/>
      </p:guideLst>
    </p:cSldViewPr>
  </p:slideViewPr>
  <p:outlineViewPr>
    <p:cViewPr>
      <p:scale>
        <a:sx n="33" d="100"/>
        <a:sy n="33" d="100"/>
      </p:scale>
      <p:origin x="0" y="-4498"/>
    </p:cViewPr>
  </p:outlineViewPr>
  <p:notesTextViewPr>
    <p:cViewPr>
      <p:scale>
        <a:sx n="1" d="1"/>
        <a:sy n="1" d="1"/>
      </p:scale>
      <p:origin x="0" y="0"/>
    </p:cViewPr>
  </p:notesTextViewPr>
  <p:sorterViewPr showFormatting="0">
    <p:cViewPr>
      <p:scale>
        <a:sx n="100" d="100"/>
        <a:sy n="100" d="100"/>
      </p:scale>
      <p:origin x="0" y="-310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9" Type="http://schemas.openxmlformats.org/officeDocument/2006/relationships/tableStyles" Target="tableStyles.xml"/><Relationship Id="rId38" Type="http://schemas.openxmlformats.org/officeDocument/2006/relationships/viewProps" Target="viewProps.xml"/><Relationship Id="rId37" Type="http://schemas.openxmlformats.org/officeDocument/2006/relationships/presProps" Target="presProps.xml"/><Relationship Id="rId36" Type="http://schemas.openxmlformats.org/officeDocument/2006/relationships/handoutMaster" Target="handoutMasters/handoutMaster1.xml"/><Relationship Id="rId35" Type="http://schemas.openxmlformats.org/officeDocument/2006/relationships/notesMaster" Target="notesMasters/notesMaster1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Tx/>
              <a:buNone/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099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Tx/>
              <a:buNone/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6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noFill/>
          </a:ln>
        </p:spPr>
      </p:sp>
      <p:sp>
        <p:nvSpPr>
          <p:cNvPr id="4101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102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buFontTx/>
              <a:buNone/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03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Tx/>
              <a:buNone/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0555031-67E6-4789-9C03-D478E6AD99D7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7338" y="254000"/>
            <a:ext cx="2073275" cy="6284913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15925" y="254000"/>
            <a:ext cx="6069013" cy="6284913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19100" y="1219200"/>
            <a:ext cx="4068763" cy="4572000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0263" y="1219200"/>
            <a:ext cx="4070350" cy="4572000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just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None/>
              <a:defRPr/>
            </a:pPr>
            <a:endParaRPr kumimoji="0" lang="zh-CN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8925" y="312738"/>
            <a:ext cx="2071688" cy="5478462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19100" y="312738"/>
            <a:ext cx="6067425" cy="5478462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19100" y="1184275"/>
            <a:ext cx="4068763" cy="53546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0263" y="1184275"/>
            <a:ext cx="4070350" cy="53546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just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endParaRPr kumimoji="0" lang="zh-CN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4" Type="http://schemas.openxmlformats.org/officeDocument/2006/relationships/theme" Target="../theme/theme2.xml"/><Relationship Id="rId13" Type="http://schemas.openxmlformats.org/officeDocument/2006/relationships/image" Target="../media/image3.png"/><Relationship Id="rId12" Type="http://schemas.openxmlformats.org/officeDocument/2006/relationships/image" Target="../media/image2.pn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7"/>
          <p:cNvPicPr>
            <a:picLocks noChangeAspect="1"/>
          </p:cNvPicPr>
          <p:nvPr/>
        </p:nvPicPr>
        <p:blipFill>
          <a:blip r:embed="rId12"/>
          <a:srcRect t="1688" b="27"/>
          <a:stretch>
            <a:fillRect/>
          </a:stretch>
        </p:blipFill>
        <p:spPr>
          <a:xfrm>
            <a:off x="-33337" y="0"/>
            <a:ext cx="9177337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KSO_BT1"/>
          <p:cNvSpPr>
            <a:spLocks noGrp="1"/>
          </p:cNvSpPr>
          <p:nvPr>
            <p:ph type="title"/>
          </p:nvPr>
        </p:nvSpPr>
        <p:spPr>
          <a:xfrm>
            <a:off x="415925" y="254000"/>
            <a:ext cx="8291513" cy="70961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/>
            <a:r>
              <a:rPr lang="zh-CN" altLang="zh-CN" dirty="0"/>
              <a:t>单击此处编辑母版标题样式</a:t>
            </a:r>
            <a:endParaRPr lang="zh-CN" altLang="zh-CN" dirty="0"/>
          </a:p>
        </p:txBody>
      </p:sp>
      <p:sp>
        <p:nvSpPr>
          <p:cNvPr id="1028" name="KSO_BC1"/>
          <p:cNvSpPr>
            <a:spLocks noGrp="1"/>
          </p:cNvSpPr>
          <p:nvPr>
            <p:ph type="body"/>
          </p:nvPr>
        </p:nvSpPr>
        <p:spPr>
          <a:xfrm>
            <a:off x="419100" y="1184275"/>
            <a:ext cx="8291513" cy="53546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zh-CN" dirty="0"/>
              <a:t>单击此处编辑母版文本样式</a:t>
            </a:r>
            <a:endParaRPr lang="zh-CN" altLang="zh-CN" dirty="0"/>
          </a:p>
          <a:p>
            <a:pPr lvl="1"/>
            <a:r>
              <a:rPr lang="zh-CN" altLang="zh-CN" dirty="0"/>
              <a:t>第二级</a:t>
            </a:r>
            <a:endParaRPr lang="zh-CN" altLang="zh-CN" dirty="0"/>
          </a:p>
        </p:txBody>
      </p:sp>
      <p:sp>
        <p:nvSpPr>
          <p:cNvPr id="1029" name="KSO_FD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0" name="KSO_FT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1" name="KSO_FN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9pPr>
    </p:titleStyle>
    <p:bodyStyle>
      <a:lvl1pPr marL="357505" indent="-357505" algn="just" rtl="0" eaLnBrk="0" fontAlgn="base" hangingPunct="0">
        <a:lnSpc>
          <a:spcPct val="110000"/>
        </a:lnSpc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" panose="05000000000000000000" pitchFamily="2" charset="2"/>
        <a:buChar char="{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57505" indent="-357505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rgbClr val="DABE8B"/>
        </a:buClr>
        <a:buFont typeface="幼圆" pitchFamily="49" charset="-122"/>
        <a:buChar char=" 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0"/>
          <p:cNvPicPr>
            <a:picLocks noChangeAspect="1"/>
          </p:cNvPicPr>
          <p:nvPr/>
        </p:nvPicPr>
        <p:blipFill>
          <a:blip r:embed="rId12"/>
          <a:srcRect l="1598" t="2747" r="1154" b="57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1" name="图片 11"/>
          <p:cNvPicPr>
            <a:picLocks noChangeAspect="1"/>
          </p:cNvPicPr>
          <p:nvPr/>
        </p:nvPicPr>
        <p:blipFill>
          <a:blip r:embed="rId13"/>
          <a:srcRect r="3616" b="10127"/>
          <a:stretch>
            <a:fillRect/>
          </a:stretch>
        </p:blipFill>
        <p:spPr>
          <a:xfrm>
            <a:off x="6967538" y="5340350"/>
            <a:ext cx="2176462" cy="1517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2" name="KSO_BT1"/>
          <p:cNvSpPr>
            <a:spLocks noGrp="1"/>
          </p:cNvSpPr>
          <p:nvPr>
            <p:ph type="title"/>
          </p:nvPr>
        </p:nvSpPr>
        <p:spPr>
          <a:xfrm>
            <a:off x="419100" y="312738"/>
            <a:ext cx="8291513" cy="65405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/>
            <a:r>
              <a:rPr lang="zh-CN" altLang="zh-CN" dirty="0"/>
              <a:t>单击此处编辑母版标题样式</a:t>
            </a:r>
            <a:endParaRPr lang="zh-CN" altLang="zh-CN" dirty="0"/>
          </a:p>
        </p:txBody>
      </p:sp>
      <p:sp>
        <p:nvSpPr>
          <p:cNvPr id="2053" name="KSO_BC1"/>
          <p:cNvSpPr>
            <a:spLocks noGrp="1"/>
          </p:cNvSpPr>
          <p:nvPr>
            <p:ph type="body"/>
          </p:nvPr>
        </p:nvSpPr>
        <p:spPr>
          <a:xfrm>
            <a:off x="419100" y="1219200"/>
            <a:ext cx="8291513" cy="4572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zh-CN" dirty="0"/>
              <a:t>单击此处编辑母版文本样式</a:t>
            </a:r>
            <a:endParaRPr lang="zh-CN" altLang="zh-CN" dirty="0"/>
          </a:p>
          <a:p>
            <a:pPr lvl="1"/>
            <a:r>
              <a:rPr lang="zh-CN" altLang="zh-CN" dirty="0"/>
              <a:t>第二级</a:t>
            </a:r>
            <a:endParaRPr lang="zh-CN" altLang="zh-CN" dirty="0"/>
          </a:p>
        </p:txBody>
      </p:sp>
      <p:sp>
        <p:nvSpPr>
          <p:cNvPr id="2054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55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56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9pPr>
    </p:titleStyle>
    <p:bodyStyle>
      <a:lvl1pPr marL="357505" indent="-357505" algn="just" rtl="0" eaLnBrk="0" fontAlgn="base" hangingPunct="0">
        <a:lnSpc>
          <a:spcPct val="110000"/>
        </a:lnSpc>
        <a:spcBef>
          <a:spcPts val="6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f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57505" indent="-357505" algn="l" rtl="0" eaLnBrk="0" fontAlgn="base" hangingPunct="0">
        <a:lnSpc>
          <a:spcPct val="120000"/>
        </a:lnSpc>
        <a:spcBef>
          <a:spcPct val="0"/>
        </a:spcBef>
        <a:spcAft>
          <a:spcPts val="600"/>
        </a:spcAft>
        <a:buClr>
          <a:srgbClr val="E3BB6C"/>
        </a:buClr>
        <a:buFont typeface="幼圆" pitchFamily="49" charset="-122"/>
        <a:buChar char=" 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1.png"/><Relationship Id="rId1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1.png"/><Relationship Id="rId1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1.png"/><Relationship Id="rId1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1.png"/><Relationship Id="rId1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1.png"/><Relationship Id="rId1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ctrTitle" idx="4294967295"/>
          </p:nvPr>
        </p:nvSpPr>
        <p:spPr>
          <a:xfrm>
            <a:off x="679450" y="1892300"/>
            <a:ext cx="7772400" cy="571500"/>
          </a:xfrm>
        </p:spPr>
        <p:txBody>
          <a:bodyPr vert="horz" wrap="square" lIns="91440" tIns="45720" rIns="91440" bIns="45720" anchor="b" anchorCtr="0"/>
          <a:lstStyle>
            <a:lvl1pPr lvl="0">
              <a:buClrTx/>
              <a:buSzTx/>
              <a:buFontTx/>
              <a:defRPr/>
            </a:lvl1pPr>
          </a:lstStyle>
          <a:p>
            <a:pPr lvl="0" algn="ctr" eaLnBrk="1" hangingPunct="1"/>
            <a:r>
              <a:rPr lang="zh-CN" altLang="en-US" sz="4000" dirty="0">
                <a:solidFill>
                  <a:srgbClr val="990000"/>
                </a:solidFill>
              </a:rPr>
              <a:t>入行</a:t>
            </a:r>
            <a:r>
              <a:rPr lang="zh-CN" altLang="en-US" sz="4000" dirty="0" smtClean="0">
                <a:solidFill>
                  <a:srgbClr val="990000"/>
                </a:solidFill>
              </a:rPr>
              <a:t>论</a:t>
            </a:r>
            <a:r>
              <a:rPr lang="en-US" altLang="zh-CN" sz="4000" dirty="0" smtClean="0">
                <a:solidFill>
                  <a:srgbClr val="990000"/>
                </a:solidFill>
              </a:rPr>
              <a:t>138</a:t>
            </a:r>
            <a:r>
              <a:rPr lang="zh-CN" altLang="en-US" sz="4000" dirty="0" smtClean="0">
                <a:solidFill>
                  <a:srgbClr val="990000"/>
                </a:solidFill>
              </a:rPr>
              <a:t>课</a:t>
            </a:r>
            <a:endParaRPr lang="zh-CN" altLang="zh-CN" sz="4000" dirty="0">
              <a:solidFill>
                <a:srgbClr val="990000"/>
              </a:solidFill>
            </a:endParaRPr>
          </a:p>
        </p:txBody>
      </p:sp>
      <p:sp>
        <p:nvSpPr>
          <p:cNvPr id="4099" name="Rectangle 3"/>
          <p:cNvSpPr>
            <a:spLocks noGrp="1"/>
          </p:cNvSpPr>
          <p:nvPr>
            <p:ph type="subTitle" idx="4294967295"/>
          </p:nvPr>
        </p:nvSpPr>
        <p:spPr>
          <a:xfrm>
            <a:off x="679450" y="2740025"/>
            <a:ext cx="7759700" cy="1409700"/>
          </a:xfrm>
        </p:spPr>
        <p:txBody>
          <a:bodyPr vert="horz" wrap="square" lIns="91440" tIns="45720" rIns="91440" bIns="45720" anchor="t" anchorCtr="0"/>
          <a:lstStyle>
            <a:lvl1pPr marL="0" lvl="0" indent="0" algn="ctr"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lvl1pPr>
            <a:lvl2pPr marL="0" lvl="1" indent="0" algn="ctr">
              <a:buClr>
                <a:srgbClr val="DABE8B"/>
              </a:buClr>
              <a:buSzTx/>
              <a:buFont typeface="幼圆" pitchFamily="49" charset="-122"/>
              <a:buNone/>
              <a:defRPr/>
            </a:lvl2pPr>
            <a:lvl3pPr marL="914400" lvl="2" indent="0" algn="ctr">
              <a:buClrTx/>
              <a:buSzTx/>
              <a:buFont typeface="Arial" panose="020B0604020202020204" pitchFamily="34" charset="0"/>
              <a:buNone/>
              <a:defRPr/>
            </a:lvl3pPr>
            <a:lvl4pPr marL="1371600" lvl="3" indent="0" algn="ctr">
              <a:buClrTx/>
              <a:buSzTx/>
              <a:buFont typeface="Arial" panose="020B0604020202020204" pitchFamily="34" charset="0"/>
              <a:buNone/>
              <a:defRPr/>
            </a:lvl4pPr>
            <a:lvl5pPr marL="1828800" lvl="4" indent="0" algn="ctr">
              <a:buClrTx/>
              <a:buSzTx/>
              <a:buFont typeface="Arial" panose="020B0604020202020204" pitchFamily="34" charset="0"/>
              <a:buNone/>
              <a:defRPr/>
            </a:lvl5pPr>
          </a:lstStyle>
          <a:p>
            <a:pPr lvl="0" eaLnBrk="1" hangingPunct="1">
              <a:spcBef>
                <a:spcPts val="300"/>
              </a:spcBef>
            </a:pP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寂天菩萨</a:t>
            </a: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       著</a:t>
            </a:r>
            <a:endParaRPr lang="zh-CN" altLang="zh-CN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0" eaLnBrk="1" hangingPunct="1">
              <a:spcBef>
                <a:spcPts val="300"/>
              </a:spcBef>
            </a:pP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  索达吉仁波切    宣讲</a:t>
            </a:r>
            <a:endParaRPr lang="zh-CN" altLang="zh-CN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0" eaLnBrk="1" hangingPunct="1">
              <a:spcBef>
                <a:spcPts val="300"/>
              </a:spcBef>
            </a:pP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  生西法师        辅导</a:t>
            </a:r>
            <a:endParaRPr lang="zh-CN" altLang="zh-CN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100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3938" y="4425950"/>
            <a:ext cx="2462212" cy="18383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0243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024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138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0245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302838" y="1271947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6" name="Rectangle 39"/>
          <p:cNvSpPr>
            <a:spLocks noGrp="1"/>
          </p:cNvSpPr>
          <p:nvPr/>
        </p:nvSpPr>
        <p:spPr>
          <a:xfrm>
            <a:off x="3248219" y="44624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若施何能享？自利饿鬼道，自享何所施？利他人天法。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0247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248" name="矩形 10"/>
          <p:cNvSpPr/>
          <p:nvPr/>
        </p:nvSpPr>
        <p:spPr>
          <a:xfrm>
            <a:off x="612775" y="977900"/>
            <a:ext cx="1077913" cy="417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0249" name="矩形 2"/>
          <p:cNvSpPr/>
          <p:nvPr/>
        </p:nvSpPr>
        <p:spPr>
          <a:xfrm>
            <a:off x="612775" y="1583496"/>
            <a:ext cx="8063681" cy="50927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6. 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布施是六度之首，是开放我们心胸、打破我爱执的第一步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佛的智慧和慈悲是完全对众生开放的，没一点我爱，没一点我执。佛果从哪里来？从六度修持而成就。六度是成佛的因，佛果是开放的，六度也应该是开放的。而布施是第一步、六度之首，是最容易修的。从布施开始把我们的心开放给众生，它是进入菩萨道的第一步。只要开始布施，布施的心越来越强，我们做的布施就越来越大：从一毛钱、一块钱、比较珍爱的东西，然后再到非常珍爱的东西，乃至于把很大一笔财富布施给众生，把我们的手脚、头目、脑髓布施给众生，把一切善根布施给众生。我们把所有的、里里外外的东西都布施完了，完全放弃了，没有任何执著了，这个时候布施就修成了，我们的境界也就成就了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相关教证</a:t>
            </a:r>
            <a:endParaRPr lang="zh-CN" altLang="en-US" sz="1800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米拉日巴尊者说：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当取出口中之食而作布施。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2. 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佛陀在经中说：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若能行布施，菩提不难得。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0243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024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138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0245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302838" y="1271947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6" name="Rectangle 39"/>
          <p:cNvSpPr>
            <a:spLocks noGrp="1"/>
          </p:cNvSpPr>
          <p:nvPr/>
        </p:nvSpPr>
        <p:spPr>
          <a:xfrm>
            <a:off x="3248219" y="44624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若施何能享？自利饿鬼道，自享何所施？利他人天法。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0247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248" name="矩形 10"/>
          <p:cNvSpPr/>
          <p:nvPr/>
        </p:nvSpPr>
        <p:spPr>
          <a:xfrm>
            <a:off x="612775" y="977900"/>
            <a:ext cx="1077913" cy="417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0249" name="矩形 2"/>
          <p:cNvSpPr/>
          <p:nvPr/>
        </p:nvSpPr>
        <p:spPr>
          <a:xfrm>
            <a:off x="612775" y="1583496"/>
            <a:ext cx="8063681" cy="54260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3. 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弥勒菩萨的《大乘经庄严论》中的经典教言：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得福由施彼，非由自受用。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意思是：得福报、福德，是通过布施给他人才获得的，而不是自己受用才有福报。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相关公案</a:t>
            </a:r>
            <a:endParaRPr lang="zh-CN" altLang="en-US" sz="1800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一个吝啬的人，在临终前因油灯有两根灯芯，怕用油太多，死不瞑目，把灯芯取了一根后，才安心咽气。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2. 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佛陀时代有个人特别吝啬，永远只说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给我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，从来没有说过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我不要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。一次，见有人供养佛陀水果，他立即说：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给我、给我！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佛陀要求他说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不要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才能给他，他迫不及待地照说了。后来佛陀说：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我今日让他说一句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‘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我不要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’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，待山王如来出世时，他将以此善根得到解脱。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3. 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佛陀在因地当梵施国王时，将自己的食品供养给了独觉，最终天降珍宝雨，解除了饥荒。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4. 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米拉日巴尊者的弟子惹琼巴的公案。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以上公案，都是在宣讲布施的功德，以及悭吝的过患。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138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4341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44371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为自而害他，将受地狱苦，损己以利他，一切圆满成。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12775" y="1412776"/>
            <a:ext cx="7991475" cy="37592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  <a:buNone/>
            </a:pPr>
            <a:r>
              <a:rPr lang="zh-CN" altLang="en-US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消</a:t>
            </a:r>
            <a:r>
              <a:rPr lang="zh-CN" altLang="en-US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文释义</a:t>
            </a:r>
            <a:endParaRPr lang="en-US" altLang="zh-CN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如果为了自己而伤害他众，结果将在地狱等处遭受苦难；如果为了他众而损害自己，则能获得一切圆满之事。</a:t>
            </a:r>
            <a:endParaRPr lang="zh-CN" altLang="en-US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endParaRPr lang="zh-CN" altLang="en-US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本颂重点</a:t>
            </a:r>
            <a:endParaRPr lang="en-US" altLang="zh-CN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</a:t>
            </a: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为自而害他，将受地狱苦。</a:t>
            </a: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”——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我爱执是地狱之因</a:t>
            </a:r>
            <a:endParaRPr lang="zh-CN" altLang="en-US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①</a:t>
            </a: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为自</a:t>
            </a: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就是我爱执，基是愚痴、无明。</a:t>
            </a: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而害他</a:t>
            </a: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是在我爱执的基础上造了恶业，即为了自己而做出害他的行为。</a:t>
            </a:r>
            <a:endParaRPr lang="zh-CN" altLang="en-US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②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我爱执直接和轮回相应，因此，为了自己去杀生、偷盗、邪淫，表面上是出于我爱，但实际上是</a:t>
            </a: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害我</a:t>
            </a: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。这就是众生的无明愚痴，有了这种无明愚痴，就会流转于轮回不得解脱。</a:t>
            </a:r>
            <a:endParaRPr lang="zh-CN" altLang="en-US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138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4341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44371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为自而害他，将受地狱苦，损己以利他，一切圆满成。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12775" y="1628041"/>
            <a:ext cx="7991475" cy="37592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  <a:buNone/>
            </a:pPr>
            <a:r>
              <a:rPr lang="en-US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③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菩萨道当中有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为他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而显现上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害他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的情况，但这个不会成为罪业，如大悲商主杀短矛黑人的公案：多劫前释迦牟尼佛转生为一位具足慈悲的商主，曾率领五百位商人去大海寻宝。有一个名叫短矛黑人的强盗企图杀死他们以抢夺钱财。由于这五百位商人都已是修行很好的不退转菩萨，如果杀死他们，短矛黑人会造下无边罪业多劫不得解脱。处于对他的悲悯，大悲商主将其杀死。虽然杀生是极大罪业，但大悲商主在此过程中没有生起一丝嗔心，而是因发无上的菩提心救度短矛黑人，非但没有堕地狱，还迅速圆满了七万劫资粮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  <a:buNone/>
            </a:pPr>
            <a:r>
              <a:rPr lang="en-US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④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《亲友书》中讲了四种前途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——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黑暗趋入黑暗、黑暗趋入光明、光明趋入光明、光明趋入黑暗。意思是：在遇到佛法之前，凡夫人通常是从黑暗趋入黑暗，或从光明趋入黑暗；如今我们遇到了大乘佛法，懂得了取舍的道理，懂得了去除自利为利他，从此，便从黑暗趋向光明，以至于未来将从光明趋向光明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138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4341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44371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为自而害他，将受地狱苦，损己以利他，一切圆满成。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12775" y="1628041"/>
            <a:ext cx="7991475" cy="47593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  <a:buNone/>
            </a:pPr>
            <a:r>
              <a:rPr lang="zh-CN" altLang="en-US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2. 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为自而害他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是如何体现的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为自而害他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可以从十不善业体现出来。如为了口腹之欲去杀生，无论是直接杀，还是间接杀（没有直接杀害但去消费，消费从某个角度来讲就是鼓励屠夫杀生的行为）；偷盗则是为了让自己获得财富去偷别人的东西，使别人受损失。都是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为自而害他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的具体表现。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  <a:buNone/>
            </a:pPr>
            <a:r>
              <a:rPr lang="zh-CN" altLang="en-US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3. 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现今人类社会严重的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为自而害他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  <a:buNone/>
            </a:pPr>
            <a:r>
              <a:rPr lang="en-US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①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现今社会偷盗、抢劫等害众生的方法非常多：市场上的假冒伪劣产品；商场上的勾心斗角、狡诈虚伪；工地上的偷工减料；与人交往时口头上说得特别漂亮，实际上都是藏着自己的利益。许多人不知因果，看见一个众生就想吃。比如在阿拉伯的七星级宾馆，在参观海底走廊的同时，可以任意抓捕烹调看见的各种鱼类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  <a:buNone/>
            </a:pPr>
            <a:r>
              <a:rPr lang="en-US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②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人的这些行为，有时候连动物都不如。亚马逊河的树虎，还会冒着生命危险去喂同类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 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，即使人们来了也不愿离去。南非沙漠里生活的沙龙兔，为了带同类去水源不吃不喝，拼命奔跑了几十公里。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138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4341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44371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为自而害他，将受地狱苦，损己以利他，一切圆满成。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12775" y="1628041"/>
            <a:ext cx="7991475" cy="50927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  <a:buNone/>
            </a:pPr>
            <a:r>
              <a:rPr lang="zh-CN" altLang="en-US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4. 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损己以利他，一切圆满成。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损己利他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的基是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损己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，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损己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是相应于他爱，没有我爱执，他爱相应于智慧，相应于涅槃，相应于大乘。在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他爱执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的基础上，修持放生、护生、布施、持戒等利他行，因此所得果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——“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一切圆满成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，在轮回当中他会获得一切心想事成的果报，今生当中圆满，后世往生西方极乐世界，最终成就佛果，在度化众生的时候也是一切圆满成就。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  <a:buNone/>
            </a:pPr>
            <a:r>
              <a:rPr lang="zh-CN" altLang="en-US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5. 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为什么有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将受地狱苦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和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一切圆满成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的果的差别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因为它的因有差别。等起是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为自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和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损己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，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为自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就是表现我爱，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损己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是表现他爱，这二者之间的等起不一样，所以果报当然就完全不一样。</a:t>
            </a:r>
            <a:r>
              <a:rPr lang="zh-CN" altLang="en-US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6.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 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对因果产生定解的方法和重要性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  <a:buNone/>
            </a:pPr>
            <a:r>
              <a:rPr lang="en-US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①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方法：可以将公案与教言相结合：本颂通过佛菩萨的证悟，直观的点出了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为自而害他，将受地狱苦，损己以利他，一切圆满成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的因果。还可以参看《贤愚经》、《百业经》的公案。佛经中的公案都是佛陀的真实语，对我们取舍因果帮助非常大。如《贤愚经》中讲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贤愚因缘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”——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贤者和愚者的因缘到底是什么样的，对业因果的道理能够产生定解。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138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4341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44371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为自而害他，将受地狱苦，损己以利他，一切圆满成。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12775" y="1628041"/>
            <a:ext cx="7991475" cy="50927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  <a:buNone/>
            </a:pPr>
            <a:r>
              <a:rPr lang="en-US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②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重要性：整个成佛之道都是取舍因果之道、因缘之道。如果对因果、缘起不相信，修行佛法基本上没有成功的机会。如果相续中一天没有产生业果不虚的定解，我们和正道就一天没有真正地相应。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  <a:buNone/>
            </a:pPr>
            <a:r>
              <a:rPr lang="zh-CN" altLang="en-US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7.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 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我们反观自己，是不是为了自己经常害他人？为了利他，有没有勇气去损害自己的利益？比如之前讲到回向时，把功德、善根一点不剩地全部回向给众生，一点也不要成熟在自己身上，而是完全成熟在众生的相续当中呢？如果能经常这样去观想、去训练，我们的心就会变成纯一的利他状态，相续当中的我爱执慢慢就会消灭，最后一点不剩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  <a:buNone/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相关教证</a:t>
            </a:r>
            <a:endParaRPr lang="zh-CN" altLang="en-US" sz="1800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佛陀在经中说：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杀生入恶趣，受苦三涂毕。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2. 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憨山大师说：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人既爱其寿，生物爱其命，放生合天心，放生顺佛令。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上师在讲记中说：人类既然喜欢自己长寿，那么所有的动物也是如此，放生可以增上大自然的和谐、世间的吉祥快乐，这样做的话，诸佛菩萨也会生起欢喜心的。所以我们应尽量地帮助众生、利益众生，这样的人，在任何道场中都可以圆满一切功德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138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4341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44624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欲求自高者，卑愚堕恶趣，回此举荐他，受敬上善道。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12775" y="1549042"/>
            <a:ext cx="7991475" cy="50927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消</a:t>
            </a: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文释义</a:t>
            </a:r>
            <a:endParaRPr lang="en-US" altLang="zh-CN" sz="1800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只求自己高于他者的人最终将一落千丈，堕入恶趣，成为种姓低贱、相貌丑陋、愚蠢之辈；相反，如果将高位让于他人，则投生善趣并收到敬仰承侍。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</a:t>
            </a: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颂重点</a:t>
            </a:r>
            <a:endParaRPr lang="zh-CN" altLang="en-US" sz="1800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欲求自高者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是因，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卑愚堕恶趣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是果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欲求自高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的基是我爱。在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自求高位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的过程中，就会引发傲慢；或面对别人对自己作障碍、和自己竞争时就会造恶业。即把自己的利益放在首位，为了得到自己的利益不惜手段。果报是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卑愚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和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堕恶趣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。因为自己想要处于高位而不顾别人，果报第一是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卑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，下一世会处在很卑劣的位置。第二个果报是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愚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，因为与我爱相应、颠倒因果，所以在下一世就会很愚痴。第三个果报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——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异熟果是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堕恶趣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，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我爱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引发了打压别人、看不起别人的过失，容易堕落恶趣。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2. 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回此举荐他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是因，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受敬上善道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是果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举荐他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的因是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他爱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。以他爱执为基础，没有傲慢心帮助其他的众生获得高位。果即是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受敬上善道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。不但是上善道，如果以出离心、菩提心摄受，它会成为解脱和成佛的种子。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138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4341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44624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欲求自高者，卑愚堕恶趣，回此举荐他，受敬上善道。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12775" y="1549042"/>
            <a:ext cx="7991475" cy="47593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经常恭敬别人的人就会得到最殊胜的善，如佛陀，完全打破了我执、傲慢，没有一点烦恼，没有一点傲慢，处于最低位，但业果规律就让佛陀处于最高位，受到一切众生的恭敬、供养。反过来讲，自己的心如果要把自己处在最高位，业果的规律会让自己处于最低位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3. 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上师给我们的窍诀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每个人的业力不同，才华、智慧、财产、能力等方面可能有高低之别，作为佛教徒，应该尽量不要傲慢，这样的话，做事情对众生有利，自己的功德也可以增上。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4.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如何在相续中生起利他心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如果行为上我们表现得很谦卑，但内心还是高举的状态；甚至行为很低下，但心还是高举的话，因果之道还是会把我们放在很低的位置上的，因为自己的内心是傲慢的。因此任何时候，主要是看自己的内心状态是怎么样的。内心当中的烦恼越深重，位置就越低。内心当中的烦恼越少乃至于没有，如佛陀真正地打破了我爱和傲慢，因为他安住于这种因，所以他处于最高的位置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138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4341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44624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欲求自高者，卑愚堕恶趣，回此举荐他，受敬上善道。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12775" y="1549042"/>
            <a:ext cx="7991475" cy="50927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世间当中也是如此：同一个单位、同一个团体当中，如果一个人特别追求自己的高位，为了自己得到高位不惜一切，那么其他人都看不起他，不会尊敬他。如果一个人在团体中真正很低调、很谦卑，他反而会受到很多人的恭敬；修行佛法也是这样，如果一切都以自我为主，不会受到任何人恭敬，而且修行会失败。如果一切以利他为主，一切都会成功。寂天菩萨在颂词、科判中反复告诉我们自利和利他之间的差别，就是要让我们从内心当中对此产生殊胜定解，之后我们就会愿意去实修，一旦实修到量之后，我们相续中的利他心就会慢慢生起来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相关教证</a:t>
            </a:r>
            <a:endParaRPr lang="zh-CN" altLang="en-US" sz="1800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以慢增上故，愚痴堕恶趣。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2. 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博朵瓦尊者说：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修持大乘佛法的人，一定要遣除傲慢，居于卑位。世界上没有像阿底峡尊者那样了不起的人了，但他也对所有的众生一视同仁，甚至看到野狗时，都以慈悲的目光来对待。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相关公案</a:t>
            </a:r>
            <a:endParaRPr lang="zh-CN" altLang="en-US" sz="1800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《史记》中齐国宰相晏子车夫的故事。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/>
          </p:cNvSpPr>
          <p:nvPr>
            <p:ph type="subTitle" idx="4294967295"/>
          </p:nvPr>
        </p:nvSpPr>
        <p:spPr>
          <a:xfrm>
            <a:off x="2124075" y="3933825"/>
            <a:ext cx="2573338" cy="1382713"/>
          </a:xfrm>
        </p:spPr>
        <p:txBody>
          <a:bodyPr vert="horz" wrap="square" lIns="91440" tIns="45720" rIns="91440" bIns="45720" anchor="t" anchorCtr="0"/>
          <a:lstStyle>
            <a:lvl1pPr marL="0" lvl="0" indent="0" algn="ctr"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lvl1pPr>
            <a:lvl2pPr marL="0" lvl="1" indent="0" algn="ctr">
              <a:buClr>
                <a:srgbClr val="DABE8B"/>
              </a:buClr>
              <a:buSzTx/>
              <a:buFont typeface="幼圆" pitchFamily="49" charset="-122"/>
              <a:buNone/>
              <a:defRPr/>
            </a:lvl2pPr>
            <a:lvl3pPr marL="914400" lvl="2" indent="0" algn="ctr">
              <a:buClrTx/>
              <a:buSzTx/>
              <a:buFont typeface="Arial" panose="020B0604020202020204" pitchFamily="34" charset="0"/>
              <a:buNone/>
              <a:defRPr/>
            </a:lvl3pPr>
            <a:lvl4pPr marL="1371600" lvl="3" indent="0" algn="ctr">
              <a:buClrTx/>
              <a:buSzTx/>
              <a:buFont typeface="Arial" panose="020B0604020202020204" pitchFamily="34" charset="0"/>
              <a:buNone/>
              <a:defRPr/>
            </a:lvl4pPr>
            <a:lvl5pPr marL="1828800" lvl="4" indent="0" algn="ctr">
              <a:buClrTx/>
              <a:buSzTx/>
              <a:buFont typeface="Arial" panose="020B0604020202020204" pitchFamily="34" charset="0"/>
              <a:buNone/>
              <a:defRPr/>
            </a:lvl5pPr>
          </a:lstStyle>
          <a:p>
            <a:pPr lvl="0" algn="l" eaLnBrk="1" hangingPunct="1"/>
            <a:r>
              <a:rPr lang="zh-CN" altLang="zh-CN" sz="1800" b="1" dirty="0"/>
              <a:t>顶礼本师释迦摩尼佛</a:t>
            </a:r>
            <a:endParaRPr lang="zh-CN" altLang="zh-CN" sz="1800" b="1" dirty="0"/>
          </a:p>
          <a:p>
            <a:pPr lvl="0" algn="l" eaLnBrk="1" hangingPunct="1"/>
            <a:r>
              <a:rPr lang="zh-CN" altLang="zh-CN" sz="1800" b="1" dirty="0"/>
              <a:t>顶礼文殊智慧勇士</a:t>
            </a:r>
            <a:endParaRPr lang="zh-CN" altLang="zh-CN" sz="1800" b="1" dirty="0"/>
          </a:p>
          <a:p>
            <a:pPr lvl="0" algn="l" eaLnBrk="1" hangingPunct="1"/>
            <a:r>
              <a:rPr lang="zh-CN" altLang="zh-CN" sz="1800" b="1" dirty="0"/>
              <a:t>顶礼传承大恩上师</a:t>
            </a:r>
            <a:endParaRPr lang="zh-CN" altLang="zh-CN" sz="1800" b="1" dirty="0"/>
          </a:p>
        </p:txBody>
      </p:sp>
      <p:sp>
        <p:nvSpPr>
          <p:cNvPr id="5123" name="Rectangle 4"/>
          <p:cNvSpPr>
            <a:spLocks noGrp="1"/>
          </p:cNvSpPr>
          <p:nvPr/>
        </p:nvSpPr>
        <p:spPr>
          <a:xfrm>
            <a:off x="4427538" y="3789363"/>
            <a:ext cx="2573337" cy="16637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{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DABE8B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lvl="0" indent="0" algn="r" eaLnBrk="1" hangingPunct="1">
              <a:buClr>
                <a:srgbClr val="826951"/>
              </a:buClr>
              <a:buSzPct val="60000"/>
              <a:buFont typeface="Wingdings 2" pitchFamily="18" charset="2"/>
              <a:buNone/>
            </a:pPr>
            <a:r>
              <a:rPr lang="zh-CN" altLang="zh-CN" sz="1800" b="1" dirty="0">
                <a:solidFill>
                  <a:srgbClr val="616467"/>
                </a:solidFill>
                <a:latin typeface="Arial" panose="020B0604020202020204" pitchFamily="34" charset="0"/>
              </a:rPr>
              <a:t>自大圣境五台山</a:t>
            </a:r>
            <a:endParaRPr lang="zh-CN" altLang="zh-CN" sz="1800" b="1" dirty="0">
              <a:solidFill>
                <a:srgbClr val="616467"/>
              </a:solidFill>
              <a:latin typeface="Arial" panose="020B0604020202020204" pitchFamily="34" charset="0"/>
            </a:endParaRPr>
          </a:p>
          <a:p>
            <a:pPr marL="0" lvl="0" indent="0" algn="r" eaLnBrk="1" hangingPunct="1">
              <a:buClr>
                <a:srgbClr val="826951"/>
              </a:buClr>
              <a:buSzPct val="60000"/>
              <a:buFont typeface="Wingdings 2" pitchFamily="18" charset="2"/>
              <a:buNone/>
            </a:pPr>
            <a:r>
              <a:rPr lang="zh-CN" altLang="zh-CN" sz="1800" b="1" dirty="0">
                <a:solidFill>
                  <a:srgbClr val="616467"/>
                </a:solidFill>
                <a:latin typeface="Arial" panose="020B0604020202020204" pitchFamily="34" charset="0"/>
              </a:rPr>
              <a:t>文殊加持入心间</a:t>
            </a:r>
            <a:endParaRPr lang="zh-CN" altLang="zh-CN" sz="1800" b="1" dirty="0">
              <a:solidFill>
                <a:srgbClr val="616467"/>
              </a:solidFill>
              <a:latin typeface="Arial" panose="020B0604020202020204" pitchFamily="34" charset="0"/>
            </a:endParaRPr>
          </a:p>
          <a:p>
            <a:pPr marL="0" lvl="0" indent="0" algn="r" eaLnBrk="1" hangingPunct="1">
              <a:buClr>
                <a:srgbClr val="826951"/>
              </a:buClr>
              <a:buSzPct val="60000"/>
              <a:buFont typeface="Wingdings 2" pitchFamily="18" charset="2"/>
              <a:buNone/>
            </a:pPr>
            <a:r>
              <a:rPr lang="zh-CN" altLang="zh-CN" sz="1800" b="1" dirty="0">
                <a:solidFill>
                  <a:srgbClr val="616467"/>
                </a:solidFill>
                <a:latin typeface="Arial" panose="020B0604020202020204" pitchFamily="34" charset="0"/>
              </a:rPr>
              <a:t>祈祷晋美彭措足</a:t>
            </a:r>
            <a:endParaRPr lang="zh-CN" altLang="zh-CN" sz="1800" b="1" dirty="0">
              <a:solidFill>
                <a:srgbClr val="616467"/>
              </a:solidFill>
              <a:latin typeface="Arial" panose="020B0604020202020204" pitchFamily="34" charset="0"/>
            </a:endParaRPr>
          </a:p>
          <a:p>
            <a:pPr marL="0" lvl="0" indent="0" algn="r" eaLnBrk="1" hangingPunct="1">
              <a:buClr>
                <a:srgbClr val="826951"/>
              </a:buClr>
              <a:buSzPct val="60000"/>
              <a:buFont typeface="Wingdings 2" pitchFamily="18" charset="2"/>
              <a:buNone/>
            </a:pPr>
            <a:r>
              <a:rPr lang="zh-CN" altLang="zh-CN" sz="1800" b="1" dirty="0">
                <a:solidFill>
                  <a:srgbClr val="616467"/>
                </a:solidFill>
                <a:latin typeface="Arial" panose="020B0604020202020204" pitchFamily="34" charset="0"/>
              </a:rPr>
              <a:t>证悟意传求加持</a:t>
            </a:r>
            <a:endParaRPr lang="zh-CN" altLang="zh-CN" sz="1800" b="1" dirty="0">
              <a:solidFill>
                <a:srgbClr val="616467"/>
              </a:solidFill>
              <a:latin typeface="Arial" panose="020B0604020202020204" pitchFamily="34" charset="0"/>
            </a:endParaRPr>
          </a:p>
        </p:txBody>
      </p:sp>
      <p:sp>
        <p:nvSpPr>
          <p:cNvPr id="5124" name="Rectangle 5"/>
          <p:cNvSpPr>
            <a:spLocks noGrp="1"/>
          </p:cNvSpPr>
          <p:nvPr/>
        </p:nvSpPr>
        <p:spPr>
          <a:xfrm>
            <a:off x="2763838" y="5516563"/>
            <a:ext cx="5367337" cy="484187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{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DABE8B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lvl="0" indent="0" eaLnBrk="1" hangingPunct="1">
              <a:buClr>
                <a:srgbClr val="826951"/>
              </a:buClr>
              <a:buSzPct val="60000"/>
              <a:buFont typeface="Wingdings 2" pitchFamily="18" charset="2"/>
              <a:buNone/>
            </a:pPr>
            <a:r>
              <a:rPr lang="zh-CN" altLang="zh-CN" sz="2000" b="1" i="1" dirty="0">
                <a:solidFill>
                  <a:srgbClr val="D00000"/>
                </a:solidFill>
                <a:latin typeface="Arial" panose="020B0604020202020204" pitchFamily="34" charset="0"/>
              </a:rPr>
              <a:t>为度化一切众生发无上殊胜的菩提心而学习</a:t>
            </a:r>
            <a:endParaRPr lang="zh-CN" altLang="zh-CN" sz="2000" b="1" i="1" dirty="0">
              <a:solidFill>
                <a:srgbClr val="D00000"/>
              </a:solidFill>
              <a:latin typeface="Arial" panose="020B0604020202020204" pitchFamily="34" charset="0"/>
            </a:endParaRPr>
          </a:p>
        </p:txBody>
      </p:sp>
      <p:pic>
        <p:nvPicPr>
          <p:cNvPr id="5125" name="Picture 6" descr="%MV`K6N{36%5XM2A7BYBQ_4"/>
          <p:cNvPicPr>
            <a:picLocks noChangeAspect="1"/>
          </p:cNvPicPr>
          <p:nvPr/>
        </p:nvPicPr>
        <p:blipFill>
          <a:blip r:embed="rId1"/>
          <a:srcRect l="11063" r="957" b="48874"/>
          <a:stretch>
            <a:fillRect/>
          </a:stretch>
        </p:blipFill>
        <p:spPr>
          <a:xfrm>
            <a:off x="2195513" y="1557338"/>
            <a:ext cx="4673600" cy="2222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138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4341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44371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为己役他者，终遭仆役苦，劳自以利他，当封王侯爵。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4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12775" y="1412776"/>
            <a:ext cx="7991475" cy="40925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  <a:buNone/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消</a:t>
            </a: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文释义</a:t>
            </a:r>
            <a:endParaRPr lang="en-US" altLang="zh-CN" sz="1800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为了自己而差使他众，将感受被奴役当差的痛苦；如果为了利他而自己劳作，将获得拥有眷仆的君主达官之位。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本颂重点</a:t>
            </a:r>
            <a:endParaRPr lang="en-US" altLang="zh-CN" sz="1800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为己役他者，终遭仆役苦。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为己役他者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的发心是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为己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即我爱，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役他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是行为。身处于高位有傲慢心，随意役使他人；身为小头目，把苦活、脏活、累活让别人去做；自己偷懒或自己装病、装累，都是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为己而役他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的表现。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终遭仆役苦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，最终会因为我爱，再加上一些错误的、不好的行为，后世会变成仆役，为别人劳作来偿还这种业债。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138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4341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44371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为己役他者，终遭仆役苦，劳自以利他，当封王侯爵。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4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12775" y="1628041"/>
            <a:ext cx="7991475" cy="37592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</a:pPr>
            <a:r>
              <a:rPr lang="zh-CN" altLang="en-US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2. 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劳自以利他，当封王侯爵。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劳自以利他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：损失自己的力气，通过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劳自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去利益他人，一切以他人的利益为先。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当封王侯爵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：可以成为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王侯爵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”——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受别人恭敬的对象。如果以利他为主，我们会获得快乐；如果以出离心摄持，自己会获得解脱果；如果以菩提心摄持，自己会成就菩萨果。由于自爱和他爱之间的巨大差别而产生了：为了自己的利益役使他人是恶的果报，为了他人利益而让自己劳作是善的果报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3.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 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日常生活应如何如理行持？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平时生活能自理的话，尽量不要麻烦别人。但如果身体实在不行或者有些特殊情况，那让别人照顾也是可以的。如果家里需要请保姆，应该在这个过程中尊重对方。不应觉得对方低自己一等，有这种傲慢心，或者经常呵斥、打骂对方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138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4341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44371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为己役他者，终遭仆役苦，劳自以利他，当封王侯爵。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4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12775" y="1484531"/>
            <a:ext cx="7991475" cy="37592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相关公案</a:t>
            </a:r>
            <a:endParaRPr lang="zh-CN" altLang="en-US" sz="1800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耶输陀罗在前世曾役使别人提过一桶水，所以在胎怀罗睺罗时，受了六年的怀胎之苦。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2. 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格玛旺波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·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丹增诺若（《赞戒论颂》作者），随身不带任何侍者，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58 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岁前一直是自己烧茶做饭。接近圆寂的后两年，由于生活无法自理，才开许别人给他烧茶。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3. 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《现代因果实录》中记录了一匹白马，在娱乐园拉游客游览观光，从早到晚非常疲惫。妙法老和尚说：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这匹马过去世曾经是一个白人奴隶主，在他的庄园里有一百多黑人奴隶为他工作，受尽了他的欺凌压榨。他死后堕入地狱受报，地狱报尽，现在又沦为旁生。他罪孽深重，不知还要当牛做马多少次，就是将来转生为人，也是贫穷卑下，苦不堪言。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138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4341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44371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12775" y="1484531"/>
            <a:ext cx="7991475" cy="44259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补充内容</a:t>
            </a:r>
            <a:endParaRPr lang="zh-CN" altLang="en-US" sz="1800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在讲解本课颂词前，专门就如何看待藏传佛教和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M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宗给予了重要开示，大致内容如下：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</a:t>
            </a:r>
            <a:r>
              <a:rPr lang="zh-CN" altLang="en-US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藏传佛教之殊胜性：</a:t>
            </a:r>
            <a:endParaRPr lang="zh-CN" altLang="en-US" sz="1800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①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藏传佛教在藏地存在很多年，如今已成为整个世界的如意宝；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②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东欧和西方国家都把藏地看作神圣的净土；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③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藏传佛教已被西方国家视为世界文库；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④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许许多多高僧大德将藏传佛教弘扬至全球，有智之士也都认可；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⑤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藏传佛教圆融无碍。上师仁波切写的《藏传佛教互不相违》中说，不管是萨迦派、格鲁派，还是噶举派、宁玛派，各派大德全是诸佛菩萨的化现。诚如第一世达赖根敦朱巴（僧成论师）所说：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持明成就莲华生，五百顶饰（阿底峡尊者）燃灯尊，金刚持尊宗喀巴，种种化现我敬礼。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宁玛派、噶当派、格鲁派的祖师实际上是一个化身，并非别别他体。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138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4341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44371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12775" y="1484531"/>
            <a:ext cx="7991475" cy="54260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</a:pPr>
            <a:r>
              <a:rPr lang="en-US" altLang="zh-CN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2. M</a:t>
            </a:r>
            <a:r>
              <a:rPr lang="zh-CN" altLang="en-US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宗之殊胜性：</a:t>
            </a:r>
            <a:endParaRPr lang="zh-CN" altLang="en-US" sz="1800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①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上师仁波切说：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我们每次传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M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法，无数人的信心远远超过显宗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；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②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有些人想通过区区几本书摧毁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M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宗，这根本无法做到。如果想要对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M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宗的见修行果进行驳斥，应该到藏地去，从藏文开始学起，进入闻思修行的正规道场，参与辩论。否则，在没有对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M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宗有真实了解的前提下就轻易诽谤，是非常不合理的；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③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上师在讲记中说：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在这个世界上，最完整的佛法就是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M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宗。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3. </a:t>
            </a:r>
            <a:r>
              <a:rPr lang="zh-CN" altLang="en-US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莲花生大师之功德：</a:t>
            </a:r>
            <a:endParaRPr lang="zh-CN" altLang="en-US" sz="1800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①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藏传佛教的创始人，佛陀亲自在经典中授记，而非藏地自己认定；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②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藏文的《涅槃经》中释迦牟尼佛说：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我涅槃之后，你们众弟子不要忧伤，在无垢的彩湖中，会出世比我更殊胜的士夫。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《诸佛未来授记经》中也说：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我已灭度后，一百十二年，较我甚殊胜，名为莲花生。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③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莲花生大师比释迦牟尼佛殊胜，主要原因有：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A. 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降生方式角度：在清净的莲华中化生，显现上没有父母的垢染；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B. 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弘扬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M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法角度：释迦牟尼佛只讲了极少数的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M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宗法要，而是授记未来广弘；莲花生大师则直接宣说了殊胜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M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法；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138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4341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44371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12775" y="1484531"/>
            <a:ext cx="7991475" cy="50927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</a:pPr>
            <a:r>
              <a:rPr lang="en-US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④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莲花生大师来到藏地后，将邪魔外道一一降服；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⑤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奠定了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M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宗基础；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⑥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印度很多大德在讲经时，称莲花生大师为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大恩怙主、根本上师、对雪域恩德无与伦比的大阿阇黎莲花生大师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；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⑦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麦彭仁波切在《快乐歌》中说：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如今的芸芸众生遇到邪知识，堕入恶趣，与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 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他们相比，自己遇到莲花生大师的教法，遇到这么好的传承上师，真是不幸中的万幸，多快乐啊！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4. </a:t>
            </a:r>
            <a:r>
              <a:rPr lang="zh-CN" altLang="en-US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劝勉佛弟子以智慧取舍，不要轻易毁谤：</a:t>
            </a:r>
            <a:endParaRPr lang="zh-CN" altLang="en-US" sz="1800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①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学净土宗的人对藏传佛教不应排斥，因为莲花生大师和阿弥陀佛、观世音菩萨是一体的。有些伏藏品中说：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昔日极乐阿弥陀，普陀怙主观世音，达纳郭夏莲花生，纵然示现三化身，实则无二也无别。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②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释迦牟尼佛也与莲花生大师无二无别，有教证说：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清净刹土普贤王，密严刹土金刚持，金刚座处大能仁，与我莲师无别成。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法身普贤王如来、报身金刚持、化身释迦牟尼佛三者与莲师无别。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③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毁谤藏传佛教、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M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宗、莲师的人，应该励力忏悔。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675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676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138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8677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78" name="TextBox 16"/>
          <p:cNvSpPr/>
          <p:nvPr/>
        </p:nvSpPr>
        <p:spPr>
          <a:xfrm>
            <a:off x="857250" y="2060575"/>
            <a:ext cx="6902450" cy="1812705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800" b="1" dirty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为什么说</a:t>
            </a:r>
            <a:r>
              <a:rPr lang="en-US" altLang="zh-CN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Z</a:t>
            </a: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传佛教不是婆罗门教的支分，而是正统的佛教？释迦佛已经断证圆满，为什么说莲花生大师比佛还要殊胜？</a:t>
            </a:r>
            <a:endParaRPr lang="zh-CN" altLang="en-US" sz="2800" dirty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8679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6188" y="1628775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80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  <a:endParaRPr lang="zh-CN" altLang="zh-CN" sz="3200" b="1" dirty="0">
              <a:solidFill>
                <a:srgbClr val="826951"/>
              </a:solidFill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69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29700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1" name="TextBox 16"/>
          <p:cNvSpPr/>
          <p:nvPr/>
        </p:nvSpPr>
        <p:spPr>
          <a:xfrm>
            <a:off x="857250" y="2060575"/>
            <a:ext cx="6902450" cy="1297527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800" b="1" dirty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请以教证和比喻说明，</a:t>
            </a:r>
            <a:r>
              <a:rPr lang="en-US" altLang="zh-CN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Z</a:t>
            </a: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传佛教各宗各派圆融无违，各派祖师都是一个化现。</a:t>
            </a:r>
            <a:endParaRPr lang="zh-CN" altLang="en-US" sz="2800" dirty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970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6188" y="1628775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3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  <a:endParaRPr lang="zh-CN" altLang="zh-CN" sz="3200" b="1" dirty="0">
              <a:solidFill>
                <a:srgbClr val="826951"/>
              </a:solidFill>
            </a:endParaRPr>
          </a:p>
        </p:txBody>
      </p:sp>
      <p:sp>
        <p:nvSpPr>
          <p:cNvPr id="2970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138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69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29700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1" name="TextBox 16"/>
          <p:cNvSpPr/>
          <p:nvPr/>
        </p:nvSpPr>
        <p:spPr>
          <a:xfrm>
            <a:off x="857250" y="2060575"/>
            <a:ext cx="6902450" cy="1297533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800" b="1" dirty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en-US" altLang="zh-CN" sz="2800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为什么说净土宗的人排斥藏传佛教的话，自己的宗教也无法建立？</a:t>
            </a:r>
            <a:endParaRPr lang="zh-CN" altLang="en-US" sz="2800" dirty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970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6188" y="1628775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3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  <a:endParaRPr lang="zh-CN" altLang="zh-CN" sz="3200" b="1" dirty="0">
              <a:solidFill>
                <a:srgbClr val="826951"/>
              </a:solidFill>
            </a:endParaRPr>
          </a:p>
        </p:txBody>
      </p:sp>
      <p:sp>
        <p:nvSpPr>
          <p:cNvPr id="2970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138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69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29700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1" name="TextBox 16"/>
          <p:cNvSpPr/>
          <p:nvPr/>
        </p:nvSpPr>
        <p:spPr>
          <a:xfrm>
            <a:off x="857250" y="2060575"/>
            <a:ext cx="6902450" cy="1812597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800" b="1" dirty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en-US" altLang="zh-CN" sz="2800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重视他众与重视自己有何差别？害他众与害自己各有什么果报？在现实生活中，你对这个道理有哪些体会？</a:t>
            </a:r>
            <a:endParaRPr lang="zh-CN" altLang="en-US" sz="2800" dirty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970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6188" y="1628775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3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  <a:endParaRPr lang="zh-CN" altLang="zh-CN" sz="3200" b="1" dirty="0">
              <a:solidFill>
                <a:srgbClr val="826951"/>
              </a:solidFill>
            </a:endParaRPr>
          </a:p>
        </p:txBody>
      </p:sp>
      <p:sp>
        <p:nvSpPr>
          <p:cNvPr id="2970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138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矩形 8"/>
          <p:cNvSpPr/>
          <p:nvPr/>
        </p:nvSpPr>
        <p:spPr>
          <a:xfrm>
            <a:off x="3276600" y="666750"/>
            <a:ext cx="2887663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顶礼寂天菩萨</a:t>
            </a:r>
            <a:endParaRPr lang="zh-CN" altLang="zh-CN" sz="2800" dirty="0">
              <a:solidFill>
                <a:srgbClr val="BC0000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pic>
        <p:nvPicPr>
          <p:cNvPr id="6147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75105" y="2492375"/>
            <a:ext cx="2009140" cy="24739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8" name="矩形 1"/>
          <p:cNvSpPr/>
          <p:nvPr/>
        </p:nvSpPr>
        <p:spPr>
          <a:xfrm>
            <a:off x="4356100" y="2348865"/>
            <a:ext cx="3168650" cy="26562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ts val="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尽舍国政善开显</a:t>
            </a:r>
            <a:endParaRPr lang="zh-CN" altLang="en-US" sz="28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0" indent="0" algn="l">
              <a:lnSpc>
                <a:spcPts val="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稀奇佛子行之理</a:t>
            </a:r>
            <a:endParaRPr lang="zh-CN" altLang="en-US" sz="28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0" indent="0" algn="l">
              <a:lnSpc>
                <a:spcPts val="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弘扬佛陀教法者</a:t>
            </a:r>
            <a:endParaRPr lang="zh-CN" altLang="en-US" sz="28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0" indent="0" algn="l">
              <a:lnSpc>
                <a:spcPts val="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寂天菩萨前顶礼</a:t>
            </a:r>
            <a:endParaRPr lang="zh-CN" altLang="en-US" sz="28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69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29700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1" name="TextBox 16"/>
          <p:cNvSpPr/>
          <p:nvPr/>
        </p:nvSpPr>
        <p:spPr>
          <a:xfrm>
            <a:off x="857250" y="2060575"/>
            <a:ext cx="6902450" cy="1814417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800" b="1" dirty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5.</a:t>
            </a: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自己高高在上役使他人，以及将高位让于他人、当他人的奴仆，分别将导致什么样的后果？由此你可以得出什么结论？</a:t>
            </a:r>
            <a:endParaRPr lang="zh-CN" altLang="en-US" sz="2800" dirty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970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6188" y="1628775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3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  <a:endParaRPr lang="zh-CN" altLang="zh-CN" sz="3200" b="1" dirty="0">
              <a:solidFill>
                <a:srgbClr val="826951"/>
              </a:solidFill>
            </a:endParaRPr>
          </a:p>
        </p:txBody>
      </p:sp>
      <p:sp>
        <p:nvSpPr>
          <p:cNvPr id="2970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138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 idx="4294967295"/>
          </p:nvPr>
        </p:nvSpPr>
        <p:spPr>
          <a:xfrm>
            <a:off x="638175" y="312738"/>
            <a:ext cx="7851775" cy="654050"/>
          </a:xfrm>
          <a:solidFill>
            <a:srgbClr val="990000">
              <a:alpha val="100000"/>
            </a:srgbClr>
          </a:solidFill>
        </p:spPr>
        <p:txBody>
          <a:bodyPr vert="horz" wrap="square" lIns="91440" tIns="45720" rIns="91440" bIns="45720" anchor="b" anchorCtr="0"/>
          <a:lstStyle/>
          <a:p>
            <a:pPr algn="ctr" eaLnBrk="1" hangingPunct="1"/>
            <a:r>
              <a:rPr lang="zh-CN" altLang="zh-CN" dirty="0">
                <a:solidFill>
                  <a:schemeClr val="bg1"/>
                </a:solidFill>
                <a:latin typeface="幼圆" pitchFamily="49" charset="-122"/>
              </a:rPr>
              <a:t>回      向</a:t>
            </a:r>
            <a:endParaRPr lang="zh-CN" altLang="zh-CN" dirty="0">
              <a:solidFill>
                <a:schemeClr val="bg1"/>
              </a:solidFill>
              <a:latin typeface="幼圆" pitchFamily="49" charset="-122"/>
            </a:endParaRPr>
          </a:p>
        </p:txBody>
      </p:sp>
      <p:sp>
        <p:nvSpPr>
          <p:cNvPr id="32771" name="Rectangle 3"/>
          <p:cNvSpPr>
            <a:spLocks noGrp="1"/>
          </p:cNvSpPr>
          <p:nvPr>
            <p:ph type="body" idx="4294967295"/>
          </p:nvPr>
        </p:nvSpPr>
        <p:spPr>
          <a:xfrm>
            <a:off x="1849438" y="1111250"/>
            <a:ext cx="5429250" cy="5491163"/>
          </a:xfrm>
          <a:ln w="76200" cmpd="tri">
            <a:solidFill>
              <a:srgbClr val="990000">
                <a:alpha val="100000"/>
              </a:srgbClr>
            </a:solidFill>
            <a:miter lim="800000"/>
          </a:ln>
        </p:spPr>
        <p:txBody>
          <a:bodyPr vert="horz" wrap="square" lIns="91440" tIns="45720" rIns="91440" bIns="45720" anchor="t" anchorCtr="0"/>
          <a:lstStyle/>
          <a:p>
            <a:pPr algn="ctr" eaLnBrk="1" hangingPunct="1">
              <a:lnSpc>
                <a:spcPct val="90000"/>
              </a:lnSpc>
              <a:buNone/>
            </a:pPr>
            <a:endParaRPr lang="zh-CN" altLang="en-US" sz="1800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所南德义檀嘉热巴涅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托内尼波札南潘协将 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杰嘎纳其瓦隆彻巴耶 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哲波措利卓瓦卓瓦效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文殊师利勇猛智  普贤慧行亦复然</a:t>
            </a:r>
            <a:endParaRPr lang="zh-CN" altLang="en-US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我今回向诸善根   随彼一切常修学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三世诸佛所称叹   如是最胜诸大愿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我今回向诸善根   为得普贤殊胜行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生生世世不离师</a:t>
            </a:r>
            <a:r>
              <a:rPr lang="en-US" altLang="zh-CN" b="1" dirty="0">
                <a:solidFill>
                  <a:srgbClr val="990000"/>
                </a:solidFill>
                <a:latin typeface="宋体" panose="02010600030101010101" pitchFamily="2" charset="-122"/>
              </a:rPr>
              <a:t>   </a:t>
            </a: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恒时享用胜法乐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圆满地道功德已</a:t>
            </a:r>
            <a:r>
              <a:rPr lang="en-US" altLang="zh-CN" b="1" dirty="0">
                <a:solidFill>
                  <a:srgbClr val="990000"/>
                </a:solidFill>
                <a:latin typeface="宋体" panose="02010600030101010101" pitchFamily="2" charset="-122"/>
              </a:rPr>
              <a:t>   </a:t>
            </a: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唯愿速得金刚持</a:t>
            </a:r>
            <a:endParaRPr lang="zh-CN" altLang="en-US" b="1" dirty="0">
              <a:solidFill>
                <a:srgbClr val="990000"/>
              </a:solidFill>
              <a:latin typeface="宋体" panose="02010600030101010101" pitchFamily="2" charset="-122"/>
            </a:endParaRPr>
          </a:p>
        </p:txBody>
      </p:sp>
      <p:pic>
        <p:nvPicPr>
          <p:cNvPr id="3277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300" y="996950"/>
            <a:ext cx="1504950" cy="18526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/>
          <p:cNvSpPr/>
          <p:nvPr/>
        </p:nvSpPr>
        <p:spPr>
          <a:xfrm>
            <a:off x="3060065" y="332105"/>
            <a:ext cx="29686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入行</a:t>
            </a:r>
            <a:r>
              <a:rPr lang="zh-CN" altLang="en-US" sz="2800" b="1" dirty="0" smtClean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论</a:t>
            </a:r>
            <a:r>
              <a:rPr lang="en-US" altLang="zh-CN" sz="2800" b="1" dirty="0" smtClean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137</a:t>
            </a:r>
            <a:r>
              <a:rPr lang="zh-CN" altLang="en-US" sz="2800" b="1" dirty="0" smtClean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课</a:t>
            </a:r>
            <a:r>
              <a:rPr lang="zh-CN" altLang="en-US" sz="2800" b="1" dirty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科判</a:t>
            </a:r>
            <a:endParaRPr lang="zh-CN" altLang="zh-CN" sz="2800" dirty="0">
              <a:solidFill>
                <a:srgbClr val="BC0000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pic>
        <p:nvPicPr>
          <p:cNvPr id="7" name="图片 6"/>
          <p:cNvPicPr/>
          <p:nvPr/>
        </p:nvPicPr>
        <p:blipFill>
          <a:blip r:embed="rId1"/>
          <a:srcRect t="62986" b="2439"/>
          <a:stretch>
            <a:fillRect/>
          </a:stretch>
        </p:blipFill>
        <p:spPr>
          <a:xfrm>
            <a:off x="107315" y="1844675"/>
            <a:ext cx="8540750" cy="23260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195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196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138</a:t>
            </a:r>
            <a:r>
              <a:rPr lang="zh-CN" altLang="en-US" sz="16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8197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68538" y="722313"/>
            <a:ext cx="6696075" cy="460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8" name="Rectangle 39"/>
          <p:cNvSpPr>
            <a:spLocks noGrp="1"/>
          </p:cNvSpPr>
          <p:nvPr/>
        </p:nvSpPr>
        <p:spPr>
          <a:xfrm>
            <a:off x="2700338" y="125413"/>
            <a:ext cx="5422900" cy="5588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zh-CN" sz="3000" b="1" dirty="0" smtClean="0">
                <a:solidFill>
                  <a:srgbClr val="C00000"/>
                </a:solidFill>
                <a:sym typeface="Calibri" panose="020F0502020204030204" pitchFamily="34" charset="0"/>
              </a:rPr>
              <a:t>138</a:t>
            </a:r>
            <a:r>
              <a:rPr lang="zh-CN" altLang="en-US" sz="3000" b="1" dirty="0" smtClean="0">
                <a:solidFill>
                  <a:srgbClr val="C00000"/>
                </a:solidFill>
                <a:sym typeface="Calibri" panose="020F0502020204030204" pitchFamily="34" charset="0"/>
              </a:rPr>
              <a:t>课</a:t>
            </a:r>
            <a:r>
              <a:rPr lang="zh-CN" altLang="en-US" sz="3000" b="1" dirty="0">
                <a:solidFill>
                  <a:srgbClr val="C00000"/>
                </a:solidFill>
                <a:sym typeface="Calibri" panose="020F0502020204030204" pitchFamily="34" charset="0"/>
              </a:rPr>
              <a:t>总义归摄</a:t>
            </a:r>
            <a:endParaRPr lang="zh-CN" altLang="en-US" sz="3000" b="1" dirty="0">
              <a:solidFill>
                <a:srgbClr val="C00000"/>
              </a:solidFill>
              <a:sym typeface="Calibri" panose="020F0502020204030204" pitchFamily="34" charset="0"/>
            </a:endParaRPr>
          </a:p>
        </p:txBody>
      </p:sp>
      <p:sp>
        <p:nvSpPr>
          <p:cNvPr id="8199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200" name="矩形 10"/>
          <p:cNvSpPr/>
          <p:nvPr/>
        </p:nvSpPr>
        <p:spPr>
          <a:xfrm>
            <a:off x="3203461" y="2059583"/>
            <a:ext cx="5254987" cy="3692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本课安立于</a:t>
            </a:r>
            <a:r>
              <a:rPr lang="en-US" altLang="zh-CN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自他为主之功过</a:t>
            </a:r>
            <a:r>
              <a:rPr lang="en-US" altLang="zh-CN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，分别从</a:t>
            </a:r>
            <a:r>
              <a:rPr lang="en-US" altLang="zh-CN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相之差别</a:t>
            </a:r>
            <a:r>
              <a:rPr lang="en-US" altLang="zh-CN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和</a:t>
            </a:r>
            <a:r>
              <a:rPr lang="en-US" altLang="zh-CN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果之差别</a:t>
            </a:r>
            <a:r>
              <a:rPr lang="en-US" altLang="zh-CN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两个角度进行宣说。</a:t>
            </a:r>
            <a:r>
              <a:rPr lang="en-US" altLang="zh-CN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 </a:t>
            </a:r>
            <a:r>
              <a:rPr lang="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 </a:t>
            </a:r>
            <a:r>
              <a:rPr lang="en-US" altLang="zh-CN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 </a:t>
            </a:r>
            <a:r>
              <a:rPr lang="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 </a:t>
            </a:r>
            <a:r>
              <a:rPr lang="en-US" altLang="zh-CN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 </a:t>
            </a:r>
            <a:r>
              <a:rPr lang="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 </a:t>
            </a:r>
            <a:r>
              <a:rPr lang="en-US" altLang="zh-CN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 </a:t>
            </a:r>
            <a:r>
              <a:rPr lang="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 </a:t>
            </a:r>
            <a:r>
              <a:rPr lang="en-US" altLang="zh-CN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 </a:t>
            </a:r>
            <a:r>
              <a:rPr lang="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  </a:t>
            </a:r>
            <a:r>
              <a:rPr lang="en-US" altLang="zh-CN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1.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相之差别：指重视他众和重视自己的差别很大。</a:t>
            </a:r>
            <a:r>
              <a:rPr lang="en-US" altLang="zh-CN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2.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果之差别：指害自己与害他众之间的功过差别。差别</a:t>
            </a:r>
            <a:r>
              <a:rPr lang="en-US" altLang="zh-CN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1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：为了自己而伤害他人，其结果是感受地狱痛苦；而为了利益他人而损害自己的利益，则一切世出世间的福报均可获得。</a:t>
            </a:r>
            <a:r>
              <a:rPr lang="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 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差别</a:t>
            </a:r>
            <a:r>
              <a:rPr lang="en-US" altLang="zh-CN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2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：只求自己高高在上而把他人置于低位，则来世定会变成卑劣之人，甚至堕入恶趣；而自己情愿居于低位，把高位让给他人，那么生生世世都将感召受人恭敬的果报。</a:t>
            </a:r>
            <a:r>
              <a:rPr lang="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 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差别</a:t>
            </a:r>
            <a:r>
              <a:rPr lang="en-US" altLang="zh-CN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3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：如果为了自己而奴役他人，总有一天自己也会感受被他人奴役之苦；而如果为了利益众生甘愿自己劳作，那么即生就能获得殊胜高位。</a:t>
            </a:r>
            <a:endParaRPr lang="zh-CN" altLang="en-US" sz="1800" dirty="0">
              <a:solidFill>
                <a:srgbClr val="8D341F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115" y="1786255"/>
            <a:ext cx="2232025" cy="33693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/>
          <p:cNvSpPr/>
          <p:nvPr/>
        </p:nvSpPr>
        <p:spPr>
          <a:xfrm>
            <a:off x="3060065" y="332105"/>
            <a:ext cx="29686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入行</a:t>
            </a:r>
            <a:r>
              <a:rPr lang="zh-CN" altLang="en-US" sz="2800" b="1" dirty="0" smtClean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论</a:t>
            </a:r>
            <a:r>
              <a:rPr lang="en-US" altLang="zh-CN" sz="2800" b="1" dirty="0" smtClean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138</a:t>
            </a:r>
            <a:r>
              <a:rPr lang="zh-CN" altLang="en-US" sz="2800" b="1" dirty="0" smtClean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课</a:t>
            </a:r>
            <a:r>
              <a:rPr lang="zh-CN" altLang="en-US" sz="2800" b="1" dirty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科判</a:t>
            </a:r>
            <a:endParaRPr lang="zh-CN" altLang="zh-CN" sz="2800" dirty="0">
              <a:solidFill>
                <a:srgbClr val="BC0000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250190" y="1069340"/>
            <a:ext cx="8784590" cy="3532505"/>
            <a:chOff x="394" y="1684"/>
            <a:chExt cx="13834" cy="5563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1"/>
            <a:srcRect b="46860"/>
            <a:stretch>
              <a:fillRect/>
            </a:stretch>
          </p:blipFill>
          <p:spPr>
            <a:xfrm>
              <a:off x="394" y="1684"/>
              <a:ext cx="13835" cy="5563"/>
            </a:xfrm>
            <a:prstGeom prst="rect">
              <a:avLst/>
            </a:prstGeom>
          </p:spPr>
        </p:pic>
        <p:sp>
          <p:nvSpPr>
            <p:cNvPr id="8" name="矩形 7"/>
            <p:cNvSpPr/>
            <p:nvPr/>
          </p:nvSpPr>
          <p:spPr>
            <a:xfrm>
              <a:off x="9921" y="5287"/>
              <a:ext cx="4196" cy="196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3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138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0245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302838" y="1271947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6" name="Rectangle 39"/>
          <p:cNvSpPr>
            <a:spLocks noGrp="1"/>
          </p:cNvSpPr>
          <p:nvPr/>
        </p:nvSpPr>
        <p:spPr>
          <a:xfrm>
            <a:off x="3248219" y="44624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若施何能享？自利饿鬼道，自享何所施？利他人天法。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0247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248" name="矩形 10"/>
          <p:cNvSpPr/>
          <p:nvPr/>
        </p:nvSpPr>
        <p:spPr>
          <a:xfrm>
            <a:off x="612775" y="977900"/>
            <a:ext cx="1077913" cy="417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0249" name="矩形 2"/>
          <p:cNvSpPr/>
          <p:nvPr/>
        </p:nvSpPr>
        <p:spPr>
          <a:xfrm>
            <a:off x="612775" y="1583496"/>
            <a:ext cx="8063681" cy="4759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消</a:t>
            </a: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文</a:t>
            </a: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释义</a:t>
            </a:r>
            <a:endParaRPr lang="en-US" altLang="zh-CN" sz="1800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声称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若施给他众自己享用什么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只考虑自利的人实际上是饿鬼的作法。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若自己享用，布施什么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这种考虑他利的念头正是善妙的天界法规。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</a:t>
            </a: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颂重点</a:t>
            </a:r>
            <a:endParaRPr lang="en-US" altLang="zh-CN" sz="1800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若施何能享？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”——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自私自利者的画像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自私自利的人起心动念想到的就是自己的利益。以布施为例，在自己享用还是布施给别人之间做选择，自私自利心比较重的人会选择自己享受。为什么要选择自己享受呢？他会想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若施何能享？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”——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如果我把这个东西布施给众生，那我享受什么？直接想到的是自己的利益。于善根方面，如放生、开法会念咒或闻思修等，如果要把这些善根回向给众生，自私心强的人就会想：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如果把善根回向众生，那我拿什么成熟善果？以后我怎么去享受快乐？我辛辛苦苦做的这些善法，都给别人了，我什么都得不到。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不管是财物还是善根，自利的人都是首先想到自己。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0243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024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138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0245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302838" y="1271947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6" name="Rectangle 39"/>
          <p:cNvSpPr>
            <a:spLocks noGrp="1"/>
          </p:cNvSpPr>
          <p:nvPr/>
        </p:nvSpPr>
        <p:spPr>
          <a:xfrm>
            <a:off x="3248219" y="44624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若施何能享？自利饿鬼道，自享何所施？利他人天法。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0247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248" name="矩形 10"/>
          <p:cNvSpPr/>
          <p:nvPr/>
        </p:nvSpPr>
        <p:spPr>
          <a:xfrm>
            <a:off x="612775" y="977900"/>
            <a:ext cx="1077913" cy="417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0249" name="矩形 2"/>
          <p:cNvSpPr/>
          <p:nvPr/>
        </p:nvSpPr>
        <p:spPr>
          <a:xfrm>
            <a:off x="612775" y="1583496"/>
            <a:ext cx="8063681" cy="44259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2. 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自利饿鬼道。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”——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饿鬼的心态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舍不得把这些东西布施给别人，牢牢抓住财富不放，没有放舍的心态，是一种相合于悭贪、吝啬的心态，这种心态就是真实堕入饿鬼道的正因。有些大德在分析饿鬼道时说，饿鬼道最主要的特征并不在于资具贫乏，而是主要表现在内心当中的不满足。它们的肚子像城市一样大，咽喉像针尖一样细，怎样吃喝也不会饱，永远满足不了。这种贪欲恰恰是一种不满足的心态。所以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若施何能享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这种想法是相合于饿鬼的，虽然拥有很多，但他仍然感觉自己很穷、很贫乏，还是觉得远远不够，这就是一种不满足、不知足的心，和饿鬼道的心态非常相似。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3. 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自享何所施？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”——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利他者的画像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利他者的想法和自私自利人的想法完全不一样：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如果我把这个东西吃了、享受了，我用什么布施呢？这个东西我自己享受了，我用什么来供佛、做供养呢？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种种时时刻刻想到别人，想要布施、想要供养。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0243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024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138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0245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302838" y="1271947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6" name="Rectangle 39"/>
          <p:cNvSpPr>
            <a:spLocks noGrp="1"/>
          </p:cNvSpPr>
          <p:nvPr/>
        </p:nvSpPr>
        <p:spPr>
          <a:xfrm>
            <a:off x="3248219" y="44624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若施何能享？自利饿鬼道，自享何所施？利他人天法。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0247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248" name="矩形 10"/>
          <p:cNvSpPr/>
          <p:nvPr/>
        </p:nvSpPr>
        <p:spPr>
          <a:xfrm>
            <a:off x="612775" y="977900"/>
            <a:ext cx="1077913" cy="417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0249" name="矩形 2"/>
          <p:cNvSpPr/>
          <p:nvPr/>
        </p:nvSpPr>
        <p:spPr>
          <a:xfrm>
            <a:off x="612775" y="1583496"/>
            <a:ext cx="8063681" cy="40925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4. 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利他人天法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”——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人天因、成佛因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想要布施、想要供养的心态相应于利他的善妙念头，可以理解为下士道或者人天的一种因。如果以出离心来摄受，它就会变成超离三界的因；如果以菩提心来摄受，就会成为成佛的因。自利的人想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若施何能享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，表面上是在自利，但其实是自己害自己；利他的人表面是利他，其实是双赢或利自。自利的人对自己、对他人都没有利益，自他双输；利他的人是自他双赢，二者完全不一样。</a:t>
            </a:r>
            <a:r>
              <a:rPr lang="zh-CN" altLang="en-US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5. 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上师给我们的窍诀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——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布施时放低自己、看重他人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在修行时，我们应该把自己放在低位，把别人看得很重。应像米拉日巴尊者所说：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当取出口中之食而作布施。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在饭馆里吃饭时，把最好吃的东西给乞丐一块，就如同母亲，放弃自己享用，全部都留给孩子，这才是真实作布施的行为。如果能行持布施，哪怕是一个小小的布施，以菩提心来摄持的话，功德也会非常非常大。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_A000120150318A04PWBG">
  <a:themeElements>
    <a:clrScheme name="8_A000120150318A04PWBG 1">
      <a:dk1>
        <a:srgbClr val="5F5F5F"/>
      </a:dk1>
      <a:lt1>
        <a:srgbClr val="FFFFFF"/>
      </a:lt1>
      <a:dk2>
        <a:srgbClr val="5F5F5F"/>
      </a:dk2>
      <a:lt2>
        <a:srgbClr val="FFFFFF"/>
      </a:lt2>
      <a:accent1>
        <a:srgbClr val="826951"/>
      </a:accent1>
      <a:accent2>
        <a:srgbClr val="C0923E"/>
      </a:accent2>
      <a:accent3>
        <a:srgbClr val="FFFFFF"/>
      </a:accent3>
      <a:accent4>
        <a:srgbClr val="505050"/>
      </a:accent4>
      <a:accent5>
        <a:srgbClr val="C1B9B3"/>
      </a:accent5>
      <a:accent6>
        <a:srgbClr val="AE8437"/>
      </a:accent6>
      <a:hlink>
        <a:srgbClr val="00B0F0"/>
      </a:hlink>
      <a:folHlink>
        <a:srgbClr val="AFB2B4"/>
      </a:folHlink>
    </a:clrScheme>
    <a:fontScheme name="8_A000120150318A04PWBG">
      <a:majorFont>
        <a:latin typeface="微软雅黑"/>
        <a:ea typeface="微软雅黑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8_A000120150318A04PWBG 1">
        <a:dk1>
          <a:srgbClr val="5F5F5F"/>
        </a:dk1>
        <a:lt1>
          <a:srgbClr val="FFFFFF"/>
        </a:lt1>
        <a:dk2>
          <a:srgbClr val="5F5F5F"/>
        </a:dk2>
        <a:lt2>
          <a:srgbClr val="FFFFFF"/>
        </a:lt2>
        <a:accent1>
          <a:srgbClr val="826951"/>
        </a:accent1>
        <a:accent2>
          <a:srgbClr val="C0923E"/>
        </a:accent2>
        <a:accent3>
          <a:srgbClr val="FFFFFF"/>
        </a:accent3>
        <a:accent4>
          <a:srgbClr val="505050"/>
        </a:accent4>
        <a:accent5>
          <a:srgbClr val="C1B9B3"/>
        </a:accent5>
        <a:accent6>
          <a:srgbClr val="AE8437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0_A000120150324A07PWBG">
  <a:themeElements>
    <a:clrScheme name="10_A000120150324A07PWBG 1">
      <a:dk1>
        <a:srgbClr val="5F5F5F"/>
      </a:dk1>
      <a:lt1>
        <a:srgbClr val="FFFFFF"/>
      </a:lt1>
      <a:dk2>
        <a:srgbClr val="5F5F5F"/>
      </a:dk2>
      <a:lt2>
        <a:srgbClr val="FFFFFF"/>
      </a:lt2>
      <a:accent1>
        <a:srgbClr val="826951"/>
      </a:accent1>
      <a:accent2>
        <a:srgbClr val="B78623"/>
      </a:accent2>
      <a:accent3>
        <a:srgbClr val="FFFFFF"/>
      </a:accent3>
      <a:accent4>
        <a:srgbClr val="505050"/>
      </a:accent4>
      <a:accent5>
        <a:srgbClr val="C1B9B3"/>
      </a:accent5>
      <a:accent6>
        <a:srgbClr val="A6791F"/>
      </a:accent6>
      <a:hlink>
        <a:srgbClr val="00B0F0"/>
      </a:hlink>
      <a:folHlink>
        <a:srgbClr val="AFB2B4"/>
      </a:folHlink>
    </a:clrScheme>
    <a:fontScheme name="10_A000120150324A07PWBG">
      <a:majorFont>
        <a:latin typeface="微软雅黑"/>
        <a:ea typeface="微软雅黑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0_A000120150324A07PWBG 1">
        <a:dk1>
          <a:srgbClr val="5F5F5F"/>
        </a:dk1>
        <a:lt1>
          <a:srgbClr val="FFFFFF"/>
        </a:lt1>
        <a:dk2>
          <a:srgbClr val="5F5F5F"/>
        </a:dk2>
        <a:lt2>
          <a:srgbClr val="FFFFFF"/>
        </a:lt2>
        <a:accent1>
          <a:srgbClr val="826951"/>
        </a:accent1>
        <a:accent2>
          <a:srgbClr val="B78623"/>
        </a:accent2>
        <a:accent3>
          <a:srgbClr val="FFFFFF"/>
        </a:accent3>
        <a:accent4>
          <a:srgbClr val="505050"/>
        </a:accent4>
        <a:accent5>
          <a:srgbClr val="C1B9B3"/>
        </a:accent5>
        <a:accent6>
          <a:srgbClr val="A6791F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8670</Words>
  <Application>WPS 演示</Application>
  <PresentationFormat>全屏显示(4:3)</PresentationFormat>
  <Paragraphs>381</Paragraphs>
  <Slides>31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31</vt:i4>
      </vt:variant>
    </vt:vector>
  </HeadingPairs>
  <TitlesOfParts>
    <vt:vector size="48" baseType="lpstr">
      <vt:lpstr>Arial</vt:lpstr>
      <vt:lpstr>宋体</vt:lpstr>
      <vt:lpstr>Wingdings</vt:lpstr>
      <vt:lpstr>微软雅黑</vt:lpstr>
      <vt:lpstr>幼圆</vt:lpstr>
      <vt:lpstr>Wingdings 2</vt:lpstr>
      <vt:lpstr>Wingdings</vt:lpstr>
      <vt:lpstr>Calibri</vt:lpstr>
      <vt:lpstr>楷体</vt:lpstr>
      <vt:lpstr>黑体</vt:lpstr>
      <vt:lpstr>Arial Unicode MS</vt:lpstr>
      <vt:lpstr>Wingdings 2</vt:lpstr>
      <vt:lpstr>幼圆</vt:lpstr>
      <vt:lpstr>方正幼线_GBK</vt:lpstr>
      <vt:lpstr>方正仿宋_GB2312</vt:lpstr>
      <vt:lpstr>8_A000120150318A04PWBG</vt:lpstr>
      <vt:lpstr>10_A000120150324A07PWBG</vt:lpstr>
      <vt:lpstr>入行论136课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回      向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入行论78课</dc:title>
  <dc:creator>Lenovo</dc:creator>
  <cp:lastModifiedBy>刘冰</cp:lastModifiedBy>
  <cp:revision>176</cp:revision>
  <dcterms:created xsi:type="dcterms:W3CDTF">2015-10-10T17:40:00Z</dcterms:created>
  <dcterms:modified xsi:type="dcterms:W3CDTF">2026-04-17T07:42:21Z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2052-12.1.0.25225</vt:lpwstr>
  </property>
  <property fmtid="{D5CDD505-2E9C-101B-9397-08002B2CF9AE}" pid="3" name="ICV">
    <vt:lpwstr>E824D0A4FA934F65A6D205F0C3394C66_13</vt:lpwstr>
  </property>
</Properties>
</file>