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7"/>
  </p:notesMasterIdLst>
  <p:handoutMasterIdLst>
    <p:handoutMasterId r:id="rId28"/>
  </p:handoutMasterIdLst>
  <p:sldIdLst>
    <p:sldId id="257" r:id="rId4"/>
    <p:sldId id="258" r:id="rId5"/>
    <p:sldId id="1819" r:id="rId6"/>
    <p:sldId id="2010" r:id="rId7"/>
    <p:sldId id="2001" r:id="rId8"/>
    <p:sldId id="2076" r:id="rId9"/>
    <p:sldId id="2283" r:id="rId10"/>
    <p:sldId id="1800" r:id="rId11"/>
    <p:sldId id="2284" r:id="rId12"/>
    <p:sldId id="2285" r:id="rId13"/>
    <p:sldId id="1804" r:id="rId14"/>
    <p:sldId id="2286" r:id="rId15"/>
    <p:sldId id="2288" r:id="rId16"/>
    <p:sldId id="2154" r:id="rId17"/>
    <p:sldId id="2289" r:id="rId18"/>
    <p:sldId id="2208" r:id="rId19"/>
    <p:sldId id="2290" r:id="rId20"/>
    <p:sldId id="2291" r:id="rId21"/>
    <p:sldId id="815" r:id="rId22"/>
    <p:sldId id="890" r:id="rId23"/>
    <p:sldId id="2058" r:id="rId24"/>
    <p:sldId id="2171" r:id="rId25"/>
    <p:sldId id="298" r:id="rId2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6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341F"/>
    <a:srgbClr val="AA3F26"/>
    <a:srgbClr val="00339A"/>
    <a:srgbClr val="003FBC"/>
    <a:srgbClr val="FF6D6D"/>
    <a:srgbClr val="A20000"/>
    <a:srgbClr val="81301D"/>
    <a:srgbClr val="8771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66" autoAdjust="0"/>
    <p:restoredTop sz="95892" autoAdjust="0"/>
  </p:normalViewPr>
  <p:slideViewPr>
    <p:cSldViewPr snapToObjects="1" showGuides="1">
      <p:cViewPr>
        <p:scale>
          <a:sx n="98" d="100"/>
          <a:sy n="98" d="100"/>
        </p:scale>
        <p:origin x="1296" y="58"/>
      </p:cViewPr>
      <p:guideLst>
        <p:guide orient="horz" pos="2186"/>
        <p:guide pos="2903"/>
      </p:guideLst>
    </p:cSldViewPr>
  </p:slideViewPr>
  <p:outlineViewPr>
    <p:cViewPr>
      <p:scale>
        <a:sx n="33" d="100"/>
        <a:sy n="33" d="100"/>
      </p:scale>
      <p:origin x="0" y="-4498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31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noFill/>
          </a:ln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Tx/>
              <a:buNone/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555031-67E6-4789-9C03-D478E6AD99D7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7338" y="254000"/>
            <a:ext cx="2073275" cy="6284913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5925" y="254000"/>
            <a:ext cx="6069013" cy="6284913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219200"/>
            <a:ext cx="4068763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219200"/>
            <a:ext cx="4070350" cy="45720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312738"/>
            <a:ext cx="2071688" cy="5478462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19100" y="312738"/>
            <a:ext cx="6067425" cy="5478462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19100" y="1184275"/>
            <a:ext cx="4068763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1184275"/>
            <a:ext cx="4070350" cy="53546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just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/>
        </p:nvPicPr>
        <p:blipFill>
          <a:blip r:embed="rId12"/>
          <a:srcRect t="1688" b="27"/>
          <a:stretch>
            <a:fillRect/>
          </a:stretch>
        </p:blipFill>
        <p:spPr>
          <a:xfrm>
            <a:off x="-33337" y="0"/>
            <a:ext cx="917733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KSO_BT1"/>
          <p:cNvSpPr>
            <a:spLocks noGrp="1"/>
          </p:cNvSpPr>
          <p:nvPr>
            <p:ph type="title"/>
          </p:nvPr>
        </p:nvSpPr>
        <p:spPr>
          <a:xfrm>
            <a:off x="415925" y="254000"/>
            <a:ext cx="8291513" cy="70961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8" name="KSO_BC1"/>
          <p:cNvSpPr>
            <a:spLocks noGrp="1"/>
          </p:cNvSpPr>
          <p:nvPr>
            <p:ph type="body"/>
          </p:nvPr>
        </p:nvSpPr>
        <p:spPr>
          <a:xfrm>
            <a:off x="419100" y="1184275"/>
            <a:ext cx="8291513" cy="53546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1029" name="KSO_FD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95E5AF-9B0D-4B40-9732-7A5A0DFCF7FA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KSO_F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KSO_FN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42648F0-3BEB-46D0-946B-15A1CD538452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{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rgbClr val="DABE8B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0"/>
          <p:cNvPicPr>
            <a:picLocks noChangeAspect="1"/>
          </p:cNvPicPr>
          <p:nvPr/>
        </p:nvPicPr>
        <p:blipFill>
          <a:blip r:embed="rId12"/>
          <a:srcRect l="1598" t="2747" r="1154" b="57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图片 11"/>
          <p:cNvPicPr>
            <a:picLocks noChangeAspect="1"/>
          </p:cNvPicPr>
          <p:nvPr/>
        </p:nvPicPr>
        <p:blipFill>
          <a:blip r:embed="rId13"/>
          <a:srcRect r="3616" b="10127"/>
          <a:stretch>
            <a:fillRect/>
          </a:stretch>
        </p:blipFill>
        <p:spPr>
          <a:xfrm>
            <a:off x="6967538" y="5340350"/>
            <a:ext cx="2176462" cy="151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2" name="KSO_BT1"/>
          <p:cNvSpPr>
            <a:spLocks noGrp="1"/>
          </p:cNvSpPr>
          <p:nvPr>
            <p:ph type="title"/>
          </p:nvPr>
        </p:nvSpPr>
        <p:spPr>
          <a:xfrm>
            <a:off x="419100" y="312738"/>
            <a:ext cx="8291513" cy="6540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2053" name="KSO_BC1"/>
          <p:cNvSpPr>
            <a:spLocks noGrp="1"/>
          </p:cNvSpPr>
          <p:nvPr>
            <p:ph type="body"/>
          </p:nvPr>
        </p:nvSpPr>
        <p:spPr>
          <a:xfrm>
            <a:off x="419100" y="1219200"/>
            <a:ext cx="8291513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zh-CN" dirty="0"/>
              <a:t>单击此处编辑母版文本样式</a:t>
            </a:r>
            <a:endParaRPr lang="zh-CN" altLang="zh-CN" dirty="0"/>
          </a:p>
          <a:p>
            <a:pPr lvl="1"/>
            <a:r>
              <a:rPr lang="zh-CN" altLang="zh-CN" dirty="0"/>
              <a:t>第二级</a:t>
            </a:r>
            <a:endParaRPr lang="zh-CN" altLang="zh-CN" dirty="0"/>
          </a:p>
        </p:txBody>
      </p:sp>
      <p:sp>
        <p:nvSpPr>
          <p:cNvPr id="2054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4F9C41A-BD3B-44FB-8B34-C9EF4817288B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5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6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9D9D9D"/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2DF54B1-C566-493B-9294-82CB0EF187F0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9D9D9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9D9D9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57505" indent="-357505" algn="just" rtl="0" eaLnBrk="0" fontAlgn="base" hangingPunct="0">
        <a:lnSpc>
          <a:spcPct val="110000"/>
        </a:lnSpc>
        <a:spcBef>
          <a:spcPts val="6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f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57505" indent="-357505" algn="l" rtl="0" eaLnBrk="0" fontAlgn="base" hangingPunct="0">
        <a:lnSpc>
          <a:spcPct val="120000"/>
        </a:lnSpc>
        <a:spcBef>
          <a:spcPct val="0"/>
        </a:spcBef>
        <a:spcAft>
          <a:spcPts val="600"/>
        </a:spcAft>
        <a:buClr>
          <a:srgbClr val="E3BB6C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ctrTitle" idx="4294967295"/>
          </p:nvPr>
        </p:nvSpPr>
        <p:spPr>
          <a:xfrm>
            <a:off x="679450" y="1892300"/>
            <a:ext cx="7772400" cy="571500"/>
          </a:xfrm>
        </p:spPr>
        <p:txBody>
          <a:bodyPr vert="horz" wrap="square" lIns="91440" tIns="45720" rIns="91440" bIns="45720" anchor="b" anchorCtr="0"/>
          <a:lstStyle>
            <a:lvl1pPr lvl="0">
              <a:buClrTx/>
              <a:buSzTx/>
              <a:buFontTx/>
              <a:defRPr/>
            </a:lvl1pPr>
          </a:lstStyle>
          <a:p>
            <a:pPr lvl="0" algn="ctr" eaLnBrk="1" hangingPunct="1"/>
            <a:r>
              <a:rPr lang="zh-CN" altLang="en-US" sz="4000" dirty="0">
                <a:solidFill>
                  <a:srgbClr val="990000"/>
                </a:solidFill>
              </a:rPr>
              <a:t>入行</a:t>
            </a:r>
            <a:r>
              <a:rPr lang="zh-CN" altLang="en-US" sz="4000" dirty="0" smtClean="0">
                <a:solidFill>
                  <a:srgbClr val="990000"/>
                </a:solidFill>
              </a:rPr>
              <a:t>论</a:t>
            </a:r>
            <a:r>
              <a:rPr lang="en-US" altLang="zh-CN" sz="4000" dirty="0" smtClean="0">
                <a:solidFill>
                  <a:srgbClr val="990000"/>
                </a:solidFill>
              </a:rPr>
              <a:t>149</a:t>
            </a:r>
            <a:r>
              <a:rPr lang="zh-CN" altLang="en-US" sz="4000" dirty="0" smtClean="0">
                <a:solidFill>
                  <a:srgbClr val="990000"/>
                </a:solidFill>
              </a:rPr>
              <a:t>课</a:t>
            </a:r>
            <a:endParaRPr lang="zh-CN" altLang="zh-CN" sz="4000" dirty="0">
              <a:solidFill>
                <a:srgbClr val="990000"/>
              </a:solidFill>
            </a:endParaRPr>
          </a:p>
        </p:txBody>
      </p:sp>
      <p:sp>
        <p:nvSpPr>
          <p:cNvPr id="4099" name="Rectangle 3"/>
          <p:cNvSpPr>
            <a:spLocks noGrp="1"/>
          </p:cNvSpPr>
          <p:nvPr>
            <p:ph type="subTitle" idx="4294967295"/>
          </p:nvPr>
        </p:nvSpPr>
        <p:spPr>
          <a:xfrm>
            <a:off x="679450" y="2740025"/>
            <a:ext cx="7759700" cy="1409700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寂天菩萨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著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索达吉仁波切    宣讲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eaLnBrk="1" hangingPunct="1">
              <a:spcBef>
                <a:spcPts val="300"/>
              </a:spcBef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生西法师        辅导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100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3938" y="4425950"/>
            <a:ext cx="2462212" cy="1838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如是汝屡屡，弃我令久苦，今忆宿仇怨，摧汝自利心。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4092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相关公案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乔美仁波切在前世，他曾当僧人的面骂他人是狗，致使五百世都转生为狗。最后一世做了一只白狗，偷吃商人的饭，被逮住活埋。阿难尊者以慈悲心超度了它，来世转生为大成就者乔美仁波切。此公案说明有因必有果，哪怕只是一句恶语，果报也相当可怕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一位施主的一只母狗，喜佛教不喜外道。舍利子度化施主，使其获证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预流果。母狗被传法，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死后转生为施主之女，性情骄纵不从，但见到母狗生前的骨架后傲慢心被摧毁无余，于尊者前闻法并证得预流果，又在释迦牟尼佛的教法下出家证得阿罗汉果。佛陀说，在迦叶佛出世时，有位比丘尼精通三藏、具足梵行、有财有才有势。她专门办了一个道场供养一些比丘尼。一次遇急事请她们帮忙被拒接，因此生起大嗔心且恶口骂人，于五百世转为母狗。由于母狗对舍利子生起欢喜心，再加于迦叶佛教法下出过家，以此善缘而获得阿罗汉果位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若汝欲自喜，不应自爱执，若汝欲自护，则当常护他。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如果你想珍惜自己、让自己幸福快乐，那就千万不要爱执自己。如果你想自己永远欢喜快乐，那么就千万不要贪执自我欢喜，假设你想免遭痛苦，那就应该恒常爱护他众。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利他和利己不矛盾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想要利己先利人，这是一种缘起的秘密和规律。非常强烈的我爱执，本身就是一种烦恼，本体就是不清净的。通过我爱执而生起烦恼，发心不清净；然后伤害他人造恶业，过程也不清净；发心和行动均不清净，果报肯定也不清净。因此想要获得永恒的快乐，就要反其道而行之，放弃我执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</a:t>
            </a:r>
            <a:r>
              <a:rPr lang="en-US" altLang="zh-CN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利他能远离诸害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有利他心的人，是整个世间的庄严，人、非人、天龙八部、护法神都会保护他。一个人生起菩提心后，他脚下的微尘也会为天王所顶戴。有些上师具有菩提心，把他的一片衣服带在身上，邪魔外道和妖魔鬼怪也不敢伤害。在世间也是同样，一个人只要是为了众生无条件地奉献一切，所有的人都会帮助他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若汝欲自喜，不应自爱执，若汝欲自护，则当常护他。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426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如何修持爱他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首先从修心开始，转变自己的心，当心转变后，再逐渐从行为方面去爱护和保护众生。比如修布施、持戒、安忍这些能究竟关照众生、保护众生的方法。然后逐渐做到在智慧（空性）的摄持下修持。如此，我们在修持爱他的同时，最后自然就圆满了成佛的资粮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成佛是最究竟的自护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从发起为度化众生誓愿成佛的菩提心后，通过行持六度积累福慧二资粮，最终成佛。在此过程中，一个大乘修行人的内心是无我的，唯一只寻求众生暂时和究竟的安乐。正是这样的发心和实际修行，最终才能成佛。而成佛之后的金刚身便永远不会受损，因此说，最究竟、最了义的自我保护，就是成佛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俗话说：“智者求乐因，愚者求乐果。”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无垢光尊者在道歌中说：“若不摧毁我执山，永无灭尽迷乱时。” 若没有摧毁山王般的自私自利，始终都会忐忑不安，只有摧毁了我执大山，痛苦、恐怖、灾难才会荡然无存。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37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若汝欲自喜，不应自爱执，若汝欲自护，则当常护他。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12776"/>
            <a:ext cx="7991475" cy="50927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藕益大师说：“内不见有我，则我无能。”倘若一切的奋斗全是为了自己，没有见到“我”不存在，那么修行绝对不会成功。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4. 上师如意宝说：“若欲长久利己者，暂时利他乃窍诀。”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5. 《地藏十轮经》等教言中有记载：发大乘心的人无论住在哪里，都是当地的佛塔，非人会整天转绕他。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相关公案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《妙法莲华经》中说，文殊菩萨常在龙宫传授大乘佛法，智积菩萨对此不理解，认为龙族非大乘法器。文殊菩萨告知智积菩萨：八岁龙女已生起菩提心。而舍利子认为龙女是旁生，且又是女人，不可能成佛如此快。正在此时，龙女现前，拿着宝珠供养佛陀，并告知智积菩萨和舍利子，如此供佛很快，但我成佛比这还快。龙女当下变成男身，前往无垢刹土示现成佛，相好圆满。此公案说明菩提心的威力不可思议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有这样一个故事：一个富人背着金银财宝到处寻找幸福，但走过千山万水都没有找到他要的幸福。后路遇一农夫对他说：放下就是幸福！富翁顿时醒悟，随即将金银财宝布施于穷人。当晚安睡，终于尝到了幸福的滋味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汝愈献殷勤，护此不净身，彼愈趋退堕，衰朽极脆弱。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05532"/>
            <a:ext cx="7991475" cy="5426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不要贪执自己的身体，越是对三十六种不净物组成的身体百般珍爱、殷切保护，它就越会脆弱无力，乃至对小苦也不堪承受。其实，你越是对这个身体百般珍爱护持，它就越会软弱无力，腐朽不堪。如果没有丝毫欲妙，也会产生巨大痛苦，以至于堕落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颂重点</a:t>
            </a:r>
            <a:endParaRPr lang="zh-CN" altLang="en-US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</a:t>
            </a:r>
            <a:r>
              <a:rPr lang="en-US" altLang="zh-CN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以断贪身为例断我爱执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此颂只是以身体为例来宣讲断除我爱执，因为凡夫对身体的爱执非常明显和突出，生生世世在身体上花费大量的时间和精力，也因此造下了无边的罪业。因此，此处寂天菩萨以断贪身为例来宣讲，但并非说断除了贪身就相当于断除了我爱执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“护此不净身，彼愈趋退堕”的两种解释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①我们越保护这个不净身，它就越退堕、越衰朽、越脆弱，最后根本经不起打击，这就是贪执身体的最终结果。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②如果我们对身体过于执著，为满足它的需求，生烦恼造、恶业、堕恶趣。造业越重，堕落越深。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44624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汝愈献殷勤，护此不净身，彼愈趋退堕，衰朽极脆弱。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549042"/>
            <a:ext cx="7991475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以心的坚强对治身的脆弱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体由36种不净物组成，且非常的脆弱。但如果我们的心足够坚强，就能够用这个脆弱的身体去行持很多善法，利益众生。世间中就有很多身残志不残，依靠残疾的身体成就不凡人生的事例，更何况修行人。颂词旨在教诫我们不要贪身，但并非让我们舍身，因为暂时来讲，我们需要利用这个不净身去行持善法、利益众生、积累资粮、成就佛果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龙猛菩萨云：“不净自性身，脏满何不厌？”这个身体肮脏不堪，为何不对它生厌烦心，反而越来越爱执呢？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圣天论师说：“人苦从身生，安乐由他起，身是众苦器，汝何重此身？” 身体是众多痛苦的来源，为何要如此重视它呢？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8788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身弱欲爱增，大地一切物，尚且不餍足，谁复惬彼欲？逐欲未得足，生恼复失意。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54260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文释义</a:t>
            </a:r>
            <a:endParaRPr lang="en-US" altLang="zh-CN" sz="1800" b="1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体如是脆弱下去，那它的贪欲就会不断增长。而那些脆弱的可怜人，内心的欲望永无止境，就算拥有大地上的一切事物，他还是不满足。谁还想去满足他所有的贪欲呢？众生追逐这样的欲妙，没得到满足的时候，他会生起忧恼，大失所望。如果有人想：只要成办所有欲妙就不会产生痛苦了。如此堕落下去，那么它的欲望无有止境，无法满足，即便整个大地上的所有财物还不能使它得以满足，那谁能满足它的所有贪欲呢？如云：“大地尽粮食，黄金畜无病，皆不足一人，当息如是心。”或者“我乳国王统辖四洲，与帝释天王平起平坐仍不满足……”本来没有成办欲妙的能力却异想天开，依此而倍加苦恼、疲惫至极、满怀嗔恨等等，由于事与愿违或者因为不满足而大失所望，生起忧愁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</a:pPr>
            <a:r>
              <a:rPr lang="zh-CN" altLang="en-US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重点1. 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乳转轮王的故事无著菩萨在此颂的释义中提到的“我乳国王统辖四洲，与帝释天王平起平坐仍不满足……”，讲的是当时我乳转轮王不满足于统摄四大部洲，于是相继征服了四大天王天和三十三天。在三十三天已和帝释天平起平坐，却还不满足，欲独霸三十三天。生起此恶心后，福报用尽，从天上坠落而死。</a:t>
            </a:r>
            <a:endParaRPr lang="zh-CN" altLang="en-US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8788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身弱欲爱增，大地一切物，尚且不餍足，谁复惬彼欲？逐欲未得足，生恼复失意。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欲望永无满足之日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①法师辅导中说，贪欲心的特质就是“身弱”。这个身体越来越脆弱，他想得到的东西就越来越多，欲望也就越来越增长。欲望增长是无穷尽的，有时我们觉得可以收手了，但往往还是无法做到收手。只有心停止追求，心满足了，欲望才会终止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②《父子相会经》中有个比喻：不管有多少水流入大海，大海不会有满足的时候；不管有多少草木被火吞没，烈火不会有满足的时候。同样，愚人无论享受了多少妙欲，也不会有心满意足之时。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③藏地有种说法：“有草的时候，牦牛会发疯；有钱财的时候，人会发疯。”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心大力小增烦恼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贪欲心大，想获得欲妙的想法就大，但能力却有限，于是“生恼复失意”，经常生起嗔恼。生嗔后便造业，循环往复，使得我们在轮回中生生世世不得解脱。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3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4340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341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06625" y="127762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2" name="Rectangle 39"/>
          <p:cNvSpPr>
            <a:spLocks noGrp="1"/>
          </p:cNvSpPr>
          <p:nvPr/>
        </p:nvSpPr>
        <p:spPr>
          <a:xfrm>
            <a:off x="3348038" y="187881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身弱欲爱增，大地一切物，尚且不餍足，谁复惬彼欲？逐欲未得足，生恼复失意。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4343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44" name="矩形 10"/>
          <p:cNvSpPr/>
          <p:nvPr/>
        </p:nvSpPr>
        <p:spPr>
          <a:xfrm>
            <a:off x="612775" y="977900"/>
            <a:ext cx="1077913" cy="450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4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2775" y="1477287"/>
            <a:ext cx="7991475" cy="44259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贪身令菩提心不得增长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上师在讲记中说：凡夫人所贪执的房子、车子、票子等，在修行人眼里跟不净粪无有差别。懂得这个道理后，就要逐渐地修行，这样珍贵的菩提心才不会丧失，才会不断地增上。因为菩提心无法增上的唯一因，就是贪执自己的身体。</a:t>
            </a: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重点5.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不贪不等于不做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佛法教会我们的是知足少欲，而非放下贪欲后什么都不做。相反，我们一定要利用难得的人身，每天尽心尽力地修持善法。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萨迦班智达说：“若无知足求财者，恒令痛苦如降雨。”若不知足一味求财，那么痛苦将犹如雨水般不断降下。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《因缘品》中说：“天降粮食珠宝雨，多贪凡夫也难足。”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eaLnBrk="1" latinLnBrk="1" hangingPunct="1">
              <a:lnSpc>
                <a:spcPts val="26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3. 《君规教言论》云：“愚夫所贪之诸法，一切智者不贪执。”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867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TextBox 16"/>
          <p:cNvSpPr/>
          <p:nvPr/>
        </p:nvSpPr>
        <p:spPr>
          <a:xfrm>
            <a:off x="857250" y="2060575"/>
            <a:ext cx="6902450" cy="1816543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1.什么才是真正的依止上师？这与你以前的理解有何不同？你现在是怎么样依止上师的？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0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subTitle" idx="4294967295"/>
          </p:nvPr>
        </p:nvSpPr>
        <p:spPr>
          <a:xfrm>
            <a:off x="2124075" y="3933825"/>
            <a:ext cx="2573338" cy="1382713"/>
          </a:xfrm>
        </p:spPr>
        <p:txBody>
          <a:bodyPr vert="horz" wrap="square" lIns="91440" tIns="45720" rIns="91440" bIns="45720" anchor="t" anchorCtr="0"/>
          <a:lstStyle>
            <a:lvl1pPr marL="0" lvl="0" indent="0" algn="ctr"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lvl1pPr>
            <a:lvl2pPr marL="0" lvl="1" indent="0" algn="ctr">
              <a:buClr>
                <a:srgbClr val="DABE8B"/>
              </a:buClr>
              <a:buSzTx/>
              <a:buFont typeface="幼圆" pitchFamily="49" charset="-122"/>
              <a:buNone/>
              <a:defRPr/>
            </a:lvl2pPr>
            <a:lvl3pPr marL="914400" lvl="2" indent="0" algn="ctr">
              <a:buClrTx/>
              <a:buSzTx/>
              <a:buFont typeface="Arial" panose="020B0604020202020204" pitchFamily="34" charset="0"/>
              <a:buNone/>
              <a:defRPr/>
            </a:lvl3pPr>
            <a:lvl4pPr marL="1371600" lvl="3" indent="0" algn="ctr">
              <a:buClrTx/>
              <a:buSzTx/>
              <a:buFont typeface="Arial" panose="020B0604020202020204" pitchFamily="34" charset="0"/>
              <a:buNone/>
              <a:defRPr/>
            </a:lvl4pPr>
            <a:lvl5pPr marL="1828800" lvl="4" indent="0" algn="ctr">
              <a:buClrTx/>
              <a:buSzTx/>
              <a:buFont typeface="Arial" panose="020B0604020202020204" pitchFamily="34" charset="0"/>
              <a:buNone/>
              <a:defRPr/>
            </a:lvl5pPr>
          </a:lstStyle>
          <a:p>
            <a:pPr lvl="0" algn="l" eaLnBrk="1" hangingPunct="1"/>
            <a:r>
              <a:rPr lang="zh-CN" altLang="zh-CN" sz="1800" b="1" dirty="0"/>
              <a:t>顶礼本师释迦摩尼佛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顶礼文殊智慧勇士</a:t>
            </a:r>
            <a:endParaRPr lang="zh-CN" altLang="zh-CN" sz="1800" b="1" dirty="0"/>
          </a:p>
          <a:p>
            <a:pPr lvl="0" algn="l" eaLnBrk="1" hangingPunct="1"/>
            <a:r>
              <a:rPr lang="zh-CN" altLang="zh-CN" sz="1800" b="1" dirty="0"/>
              <a:t>顶礼传承大恩上师</a:t>
            </a:r>
            <a:endParaRPr lang="zh-CN" altLang="zh-CN" sz="1800" b="1" dirty="0"/>
          </a:p>
        </p:txBody>
      </p:sp>
      <p:sp>
        <p:nvSpPr>
          <p:cNvPr id="5123" name="Rectangle 4"/>
          <p:cNvSpPr>
            <a:spLocks noGrp="1"/>
          </p:cNvSpPr>
          <p:nvPr/>
        </p:nvSpPr>
        <p:spPr>
          <a:xfrm>
            <a:off x="4427538" y="3789363"/>
            <a:ext cx="2573337" cy="1663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自大圣境五台山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文殊加持入心间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祈祷晋美彭措足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  <a:p>
            <a:pPr marL="0" lvl="0" indent="0" algn="r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1800" b="1" dirty="0">
                <a:solidFill>
                  <a:srgbClr val="616467"/>
                </a:solidFill>
                <a:latin typeface="Arial" panose="020B0604020202020204" pitchFamily="34" charset="0"/>
              </a:rPr>
              <a:t>证悟意传求加持</a:t>
            </a:r>
            <a:endParaRPr lang="zh-CN" altLang="zh-CN" sz="1800" b="1" dirty="0">
              <a:solidFill>
                <a:srgbClr val="616467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5"/>
          <p:cNvSpPr>
            <a:spLocks noGrp="1"/>
          </p:cNvSpPr>
          <p:nvPr/>
        </p:nvSpPr>
        <p:spPr>
          <a:xfrm>
            <a:off x="2763838" y="5516563"/>
            <a:ext cx="5367337" cy="4841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{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DABE8B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lvl="0" indent="0" eaLnBrk="1" hangingPunct="1">
              <a:buClr>
                <a:srgbClr val="826951"/>
              </a:buClr>
              <a:buSzPct val="60000"/>
              <a:buFont typeface="Wingdings 2" pitchFamily="18" charset="2"/>
              <a:buNone/>
            </a:pPr>
            <a:r>
              <a:rPr lang="zh-CN" altLang="zh-CN" sz="2000" b="1" i="1" dirty="0">
                <a:solidFill>
                  <a:srgbClr val="D00000"/>
                </a:solidFill>
                <a:latin typeface="Arial" panose="020B0604020202020204" pitchFamily="34" charset="0"/>
              </a:rPr>
              <a:t>为度化一切众生发无上殊胜的菩提心而学习</a:t>
            </a:r>
            <a:endParaRPr lang="zh-CN" altLang="zh-CN" sz="2000" b="1" i="1" dirty="0">
              <a:solidFill>
                <a:srgbClr val="D00000"/>
              </a:solidFill>
              <a:latin typeface="Arial" panose="020B0604020202020204" pitchFamily="34" charset="0"/>
            </a:endParaRPr>
          </a:p>
        </p:txBody>
      </p:sp>
      <p:pic>
        <p:nvPicPr>
          <p:cNvPr id="5125" name="Picture 6" descr="%MV`K6N{36%5XM2A7BYBQ_4"/>
          <p:cNvPicPr>
            <a:picLocks noChangeAspect="1"/>
          </p:cNvPicPr>
          <p:nvPr/>
        </p:nvPicPr>
        <p:blipFill>
          <a:blip r:embed="rId1"/>
          <a:srcRect l="11063" r="957" b="48874"/>
          <a:stretch>
            <a:fillRect/>
          </a:stretch>
        </p:blipFill>
        <p:spPr>
          <a:xfrm>
            <a:off x="2195513" y="1557338"/>
            <a:ext cx="4673600" cy="222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12689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2.为什么想要自己快乐的话，就不可以爱自己，反而要去爱别人？你对此有哪些感受？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12689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3.为什么说具有利他心的人，是整个世间的庄严？这种人承办各种事业时，与自私自利的人有何不同？原因何在？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00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692150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1" name="TextBox 16"/>
          <p:cNvSpPr/>
          <p:nvPr/>
        </p:nvSpPr>
        <p:spPr>
          <a:xfrm>
            <a:off x="857250" y="2060575"/>
            <a:ext cx="6902450" cy="1812689"/>
          </a:xfrm>
          <a:prstGeom prst="roundRect">
            <a:avLst>
              <a:gd name="adj" fmla="val 10130"/>
            </a:avLst>
          </a:prstGeom>
          <a:noFill/>
          <a:ln w="25400" cap="flat" cmpd="sng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800" b="1" dirty="0" smtClean="0">
                <a:solidFill>
                  <a:srgbClr val="0045D0"/>
                </a:solidFill>
                <a:latin typeface="黑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1200" b="1" dirty="0" smtClean="0">
              <a:solidFill>
                <a:srgbClr val="0045D0"/>
              </a:solidFill>
              <a:latin typeface="黑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l" hangingPunct="1">
              <a:lnSpc>
                <a:spcPct val="12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800" dirty="0">
                <a:solidFill>
                  <a:srgbClr val="0045D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4.对身体保护得越周到，它就会越怎么样？作为大乘修行人，如何让这个人身变得有意义？请谈谈你自己的经历。</a:t>
            </a:r>
            <a:endParaRPr lang="zh-CN" altLang="en-US" sz="2800" dirty="0">
              <a:solidFill>
                <a:srgbClr val="0045D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70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88" y="1628775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Rectangle 5"/>
          <p:cNvSpPr>
            <a:spLocks noGrp="1"/>
          </p:cNvSpPr>
          <p:nvPr/>
        </p:nvSpPr>
        <p:spPr>
          <a:xfrm>
            <a:off x="2905125" y="209550"/>
            <a:ext cx="5422900" cy="4619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9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200" b="1" dirty="0">
                <a:solidFill>
                  <a:srgbClr val="826951"/>
                </a:solidFill>
              </a:rPr>
              <a:t>思  考  题</a:t>
            </a:r>
            <a:endParaRPr lang="zh-CN" altLang="zh-CN" sz="3200" b="1" dirty="0">
              <a:solidFill>
                <a:srgbClr val="826951"/>
              </a:solidFill>
            </a:endParaRPr>
          </a:p>
        </p:txBody>
      </p:sp>
      <p:sp>
        <p:nvSpPr>
          <p:cNvPr id="2970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>
          <a:xfrm>
            <a:off x="638175" y="312738"/>
            <a:ext cx="7851775" cy="654050"/>
          </a:xfrm>
          <a:solidFill>
            <a:srgbClr val="990000">
              <a:alpha val="100000"/>
            </a:srgbClr>
          </a:solidFill>
        </p:spPr>
        <p:txBody>
          <a:bodyPr vert="horz" wrap="square" lIns="91440" tIns="45720" rIns="91440" bIns="45720" anchor="b" anchorCtr="0"/>
          <a:lstStyle/>
          <a:p>
            <a:pPr algn="ctr" eaLnBrk="1" hangingPunct="1"/>
            <a:r>
              <a:rPr lang="zh-CN" altLang="zh-CN" dirty="0">
                <a:solidFill>
                  <a:schemeClr val="bg1"/>
                </a:solidFill>
                <a:latin typeface="幼圆" pitchFamily="49" charset="-122"/>
              </a:rPr>
              <a:t>回      向</a:t>
            </a:r>
            <a:endParaRPr lang="zh-CN" altLang="zh-CN" dirty="0">
              <a:solidFill>
                <a:schemeClr val="bg1"/>
              </a:solidFill>
              <a:latin typeface="幼圆" pitchFamily="49" charset="-122"/>
            </a:endParaRP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1849438" y="1111250"/>
            <a:ext cx="5429250" cy="5491163"/>
          </a:xfrm>
          <a:ln w="76200" cmpd="tri">
            <a:solidFill>
              <a:srgbClr val="990000">
                <a:alpha val="100000"/>
              </a:srgbClr>
            </a:solidFill>
            <a:miter lim="800000"/>
          </a:ln>
        </p:spPr>
        <p:txBody>
          <a:bodyPr vert="horz" wrap="square" lIns="91440" tIns="45720" rIns="91440" bIns="45720" anchor="t" anchorCtr="0"/>
          <a:lstStyle/>
          <a:p>
            <a:pPr algn="ctr" eaLnBrk="1" hangingPunct="1">
              <a:lnSpc>
                <a:spcPct val="90000"/>
              </a:lnSpc>
              <a:buNone/>
            </a:pPr>
            <a:endParaRPr lang="zh-CN" altLang="en-US" sz="1800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所南德义檀嘉热巴涅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托内尼波札南潘协将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杰嘎纳其瓦隆彻巴耶 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哲波措利卓瓦卓瓦效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文殊师利勇猛智  普贤慧行亦复然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随彼一切常修学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三世诸佛所称叹   如是最胜诸大愿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我今回向诸善根   为得普贤殊胜行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生生世世不离师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恒时享用胜法乐</a:t>
            </a:r>
            <a:endParaRPr lang="en-US" altLang="zh-CN" b="1" dirty="0">
              <a:solidFill>
                <a:srgbClr val="990000"/>
              </a:solidFill>
              <a:latin typeface="宋体" panose="02010600030101010101" pitchFamily="2" charset="-122"/>
            </a:endParaRPr>
          </a:p>
          <a:p>
            <a:pPr algn="ctr" eaLnBrk="1" hangingPunct="1">
              <a:lnSpc>
                <a:spcPct val="90000"/>
              </a:lnSpc>
              <a:buNone/>
            </a:pP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圆满地道功德已</a:t>
            </a:r>
            <a:r>
              <a:rPr lang="en-US" altLang="zh-CN" b="1" dirty="0">
                <a:solidFill>
                  <a:srgbClr val="99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b="1" dirty="0">
                <a:solidFill>
                  <a:srgbClr val="990000"/>
                </a:solidFill>
                <a:latin typeface="宋体" panose="02010600030101010101" pitchFamily="2" charset="-122"/>
              </a:rPr>
              <a:t>唯愿速得金刚持</a:t>
            </a:r>
            <a:endParaRPr lang="zh-CN" altLang="en-US" b="1" dirty="0">
              <a:solidFill>
                <a:srgbClr val="990000"/>
              </a:solidFill>
              <a:latin typeface="宋体" panose="02010600030101010101" pitchFamily="2" charset="-122"/>
            </a:endParaRPr>
          </a:p>
        </p:txBody>
      </p:sp>
      <p:pic>
        <p:nvPicPr>
          <p:cNvPr id="3277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" y="996950"/>
            <a:ext cx="1504950" cy="1852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8"/>
          <p:cNvSpPr/>
          <p:nvPr/>
        </p:nvSpPr>
        <p:spPr>
          <a:xfrm>
            <a:off x="3276600" y="666750"/>
            <a:ext cx="2887663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顶礼寂天菩萨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6147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105" y="2492375"/>
            <a:ext cx="2009140" cy="2473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矩形 1"/>
          <p:cNvSpPr/>
          <p:nvPr/>
        </p:nvSpPr>
        <p:spPr>
          <a:xfrm>
            <a:off x="4356100" y="2348865"/>
            <a:ext cx="3168650" cy="2656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尽舍国政善开显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稀奇佛子行之理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弘扬佛陀教法者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lvl="0" indent="0" algn="l">
              <a:lnSpc>
                <a:spcPts val="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寂天菩萨前顶礼</a:t>
            </a:r>
            <a:endParaRPr lang="zh-CN" altLang="en-US" sz="28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148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27" y="1340768"/>
            <a:ext cx="9036081" cy="3453692"/>
            <a:chOff x="527" y="1340768"/>
            <a:chExt cx="9036081" cy="3453692"/>
          </a:xfrm>
        </p:grpSpPr>
        <p:grpSp>
          <p:nvGrpSpPr>
            <p:cNvPr id="6" name="组合 5"/>
            <p:cNvGrpSpPr/>
            <p:nvPr/>
          </p:nvGrpSpPr>
          <p:grpSpPr>
            <a:xfrm>
              <a:off x="527" y="1340768"/>
              <a:ext cx="9036081" cy="3453692"/>
              <a:chOff x="527" y="1412776"/>
              <a:chExt cx="9036081" cy="3384376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 rotWithShape="1">
              <a:blip r:embed="rId1"/>
              <a:srcRect t="56810"/>
              <a:stretch>
                <a:fillRect/>
              </a:stretch>
            </p:blipFill>
            <p:spPr>
              <a:xfrm>
                <a:off x="527" y="1412776"/>
                <a:ext cx="9036081" cy="3384376"/>
              </a:xfrm>
              <a:prstGeom prst="rect">
                <a:avLst/>
              </a:prstGeom>
            </p:spPr>
          </p:pic>
          <p:sp>
            <p:nvSpPr>
              <p:cNvPr id="5" name="矩形 4"/>
              <p:cNvSpPr/>
              <p:nvPr/>
            </p:nvSpPr>
            <p:spPr bwMode="auto">
              <a:xfrm>
                <a:off x="6228184" y="1412776"/>
                <a:ext cx="2736304" cy="72008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" name="矩形 9"/>
            <p:cNvSpPr/>
            <p:nvPr/>
          </p:nvSpPr>
          <p:spPr bwMode="auto">
            <a:xfrm>
              <a:off x="6228184" y="4268962"/>
              <a:ext cx="2736304" cy="52549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5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6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197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268538" y="722313"/>
            <a:ext cx="6696075" cy="46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Rectangle 39"/>
          <p:cNvSpPr>
            <a:spLocks noGrp="1"/>
          </p:cNvSpPr>
          <p:nvPr/>
        </p:nvSpPr>
        <p:spPr>
          <a:xfrm>
            <a:off x="2700338" y="125413"/>
            <a:ext cx="5422900" cy="5588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149</a:t>
            </a:r>
            <a:r>
              <a:rPr lang="zh-CN" altLang="en-US" sz="3000" b="1" dirty="0" smtClean="0">
                <a:solidFill>
                  <a:srgbClr val="C00000"/>
                </a:solidFill>
                <a:sym typeface="Calibri" panose="020F0502020204030204" pitchFamily="34" charset="0"/>
              </a:rPr>
              <a:t>课</a:t>
            </a:r>
            <a:r>
              <a:rPr lang="zh-CN" altLang="en-US" sz="3000" b="1" dirty="0">
                <a:solidFill>
                  <a:srgbClr val="C00000"/>
                </a:solidFill>
                <a:sym typeface="Calibri" panose="020F0502020204030204" pitchFamily="34" charset="0"/>
              </a:rPr>
              <a:t>总义归摄</a:t>
            </a:r>
            <a:endParaRPr lang="zh-CN" altLang="en-US" sz="3000" b="1" dirty="0">
              <a:solidFill>
                <a:srgbClr val="C00000"/>
              </a:solidFill>
              <a:sym typeface="Calibri" panose="020F0502020204030204" pitchFamily="34" charset="0"/>
            </a:endParaRPr>
          </a:p>
        </p:txBody>
      </p:sp>
      <p:sp>
        <p:nvSpPr>
          <p:cNvPr id="8199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200" name="矩形 10"/>
          <p:cNvSpPr/>
          <p:nvPr/>
        </p:nvSpPr>
        <p:spPr>
          <a:xfrm>
            <a:off x="3227215" y="1680974"/>
            <a:ext cx="5386657" cy="3692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本课主要内容为：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1.继续宣讲“视为所断违品”：如果没有遇到大乘佛法和听闻善知识的开示，我们将在轮回中不断漂泊受苦。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2.进入“以行为主宰心”的第三个科判</a:t>
            </a:r>
            <a:r>
              <a:rPr lang="en-US" altLang="zh-CN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——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“精通对治方便”，具体内容为：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①“精通对治方便”之略说。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②“精通对治方便”之广说</a:t>
            </a:r>
            <a:r>
              <a:rPr lang="en-US" altLang="zh-CN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: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首先宣说的是“断除贪身”之“贪执之过患”。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A.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越是对三十六种不净物组成的身体百般珍爱呵护，它就越会脆弱无力，对小苦也不堪承受。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B.</a:t>
            </a:r>
            <a:r>
              <a:rPr lang="zh-CN" altLang="en-US" sz="1800" dirty="0">
                <a:solidFill>
                  <a:srgbClr val="8D341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身体脆弱，贪欲不断增长，就会生起烦恼从而失望和沮丧。</a:t>
            </a:r>
            <a:endParaRPr lang="zh-CN" altLang="en-US" sz="1800" dirty="0">
              <a:solidFill>
                <a:srgbClr val="8D341F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" y="1786255"/>
            <a:ext cx="2232025" cy="3369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8"/>
          <p:cNvSpPr/>
          <p:nvPr/>
        </p:nvSpPr>
        <p:spPr>
          <a:xfrm>
            <a:off x="3060065" y="332105"/>
            <a:ext cx="2968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入行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论</a:t>
            </a:r>
            <a:r>
              <a:rPr lang="en-US" altLang="zh-CN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149</a:t>
            </a:r>
            <a:r>
              <a:rPr lang="zh-CN" altLang="en-US" sz="2800" b="1" dirty="0" smtClean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课</a:t>
            </a:r>
            <a:r>
              <a:rPr lang="zh-CN" altLang="en-US" sz="2800" b="1" dirty="0">
                <a:solidFill>
                  <a:srgbClr val="BC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rPr>
              <a:t>科判</a:t>
            </a:r>
            <a:endParaRPr lang="zh-CN" altLang="zh-CN" sz="2800" dirty="0">
              <a:solidFill>
                <a:srgbClr val="BC0000"/>
              </a:solidFill>
              <a:latin typeface="黑体" panose="02010609060101010101" pitchFamily="49" charset="-122"/>
              <a:ea typeface="黑体" panose="02010609060101010101" pitchFamily="49" charset="-122"/>
              <a:sym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47638"/>
          <a:stretch>
            <a:fillRect/>
          </a:stretch>
        </p:blipFill>
        <p:spPr>
          <a:xfrm>
            <a:off x="70485" y="1340485"/>
            <a:ext cx="9003665" cy="3534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如是汝屡屡，弃我令久苦，今忆宿仇怨，摧汝自利心。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2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消</a:t>
            </a:r>
            <a:r>
              <a:rPr lang="zh-CN" altLang="en-US" sz="1800" b="1" u="sng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文</a:t>
            </a: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释义</a:t>
            </a:r>
            <a:endParaRPr lang="en-US" altLang="zh-CN" sz="1800" u="sng" dirty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这颗自私自利的心曾多次造下弥天大罪，果报成熟之后把我成千上万次抛入三恶趣中，感受旁生的役使痛苦、地狱的寒热痛苦、饿鬼的饥渴痛苦。一想起这些旧仇新怨，我就气愤难平，必须要跟它把帐算清，依靠尖锐、强有力的大乘对治法，想尽办法摧毁这个自我之心。你往昔也曾经屡次将我送给狱卒们，让我久经痛苦，现在想起你的那一怨仇，必然要摧毁你谋求自利的心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本颂重点</a:t>
            </a:r>
            <a:endParaRPr lang="en-US" altLang="zh-CN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重点1</a:t>
            </a:r>
            <a:r>
              <a:rPr lang="zh-CN" altLang="en-US" sz="1800" dirty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.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在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为何说我执“弃我”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“弃我”即抛弃我或欺骗我的意思。平时我们在起心动念和造业时，这个我执看似都是为了我好。比如我要得到一个东西，我认为得到这个东西对我有好处；或我做某件相应于轮回的事情，也同样会认为对我有好处；当我要去伤害别人的时候，会认为这是在保护自己，对自己有好处。在无始轮回中，我执一直扮演着一个“为我好”的角色，不断说服我与其相应和妥协，以至于我在行杀、盗、淫、妄之事，在生贪、生嗔的时候，都会给自己一个理由——这都是为了自己好。而随顺于我执的结果，就是“弃我令久苦”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如是汝屡屡，弃我令久苦，今忆宿仇怨，摧汝自利心。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50927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最初承诺利益我，但我受苦时就把我的利益抛弃了；虽然答应让我安乐、离苦，实际却是一而再、再而三地舍弃我，让我远离安乐，并受“久苦”。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重点2.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此处所说之怨敌究竟是谁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这颗喜欢自己的心、自私自利的心，也就是我爱执，就是“怨敌”。或者说，我们习惯去为了自己寻求安乐的心，想方设法为自己离苦的心，就是怨敌。寂天菩萨说，对于怨敌，我们要毫不犹豫地生起讨伐的心，要用强有力的大乘佛法与之抗争，想尽一切办法去摧毁这个怨敌，也就是摧毁这个自我的心。此颂中有“仇怨、摧毁、报复”这样的词句，但其意是针对烦恼、我执，虽然看起来好像是世间的名词，但完全相合于修行的殊胜意义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重点3.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众生命运的形成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大千世界中的众生，都因累世的善业和恶业（掺杂在一起为花业），形成自己的命运。我们每个人都曾经在三恶趣中饱尝无尽痛苦，只是无明所障，我们想不起来而已。所有痛苦的因，无一不是贪嗔痴所致，而贪嗔痴的来源就是我爱执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斜纹 7"/>
          <p:cNvSpPr/>
          <p:nvPr/>
        </p:nvSpPr>
        <p:spPr>
          <a:xfrm>
            <a:off x="2268538" y="0"/>
            <a:ext cx="322262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90213" y="0"/>
              </a:cxn>
              <a:cxn ang="0">
                <a:pos x="180431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3" name="斜纹 7"/>
          <p:cNvSpPr/>
          <p:nvPr/>
        </p:nvSpPr>
        <p:spPr>
          <a:xfrm rot="10800000">
            <a:off x="8820150" y="404813"/>
            <a:ext cx="323850" cy="323850"/>
          </a:xfrm>
          <a:custGeom>
            <a:avLst/>
            <a:gdLst/>
            <a:ahLst/>
            <a:cxnLst>
              <a:cxn ang="0">
                <a:pos x="0" y="161925"/>
              </a:cxn>
              <a:cxn ang="0">
                <a:pos x="161925" y="0"/>
              </a:cxn>
              <a:cxn ang="0">
                <a:pos x="323850" y="0"/>
              </a:cxn>
              <a:cxn ang="0">
                <a:pos x="0" y="323850"/>
              </a:cxn>
              <a:cxn ang="0">
                <a:pos x="0" y="161925"/>
              </a:cxn>
            </a:cxnLst>
            <a:rect l="0" t="0" r="0" b="0"/>
            <a:pathLst>
              <a:path w="323850" h="323850">
                <a:moveTo>
                  <a:pt x="0" y="161925"/>
                </a:moveTo>
                <a:lnTo>
                  <a:pt x="161925" y="0"/>
                </a:lnTo>
                <a:lnTo>
                  <a:pt x="323850" y="0"/>
                </a:lnTo>
                <a:lnTo>
                  <a:pt x="0" y="323850"/>
                </a:lnTo>
                <a:lnTo>
                  <a:pt x="0" y="161925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244" name="圆角矩形 21"/>
          <p:cNvSpPr/>
          <p:nvPr/>
        </p:nvSpPr>
        <p:spPr>
          <a:xfrm>
            <a:off x="179388" y="115888"/>
            <a:ext cx="1944687" cy="649287"/>
          </a:xfrm>
          <a:prstGeom prst="roundRect">
            <a:avLst>
              <a:gd name="adj" fmla="val 16667"/>
            </a:avLst>
          </a:prstGeom>
          <a:solidFill>
            <a:schemeClr val="accent1">
              <a:alpha val="85097"/>
            </a:schemeClr>
          </a:solidFill>
          <a:ln w="9525">
            <a:noFill/>
          </a:ln>
          <a:effectLst>
            <a:outerShdw dist="38100" dir="2699999" algn="ctr" rotWithShape="0">
              <a:srgbClr val="000000">
                <a:alpha val="35999"/>
              </a:srgbClr>
            </a:outerShdw>
          </a:effectLst>
        </p:spPr>
        <p:txBody>
          <a:bodyPr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入行论</a:t>
            </a:r>
            <a:r>
              <a:rPr lang="en-US" altLang="zh-CN" sz="16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·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149</a:t>
            </a:r>
            <a:r>
              <a:rPr lang="zh-CN" altLang="en-US" sz="1600" b="1" dirty="0" smtClean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</a:t>
            </a:r>
            <a:endParaRPr lang="en-US" altLang="zh-CN" sz="16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索达吉仁波切 宣讲</a:t>
            </a:r>
            <a:endParaRPr lang="zh-CN" altLang="en-US" sz="1500" b="1" dirty="0">
              <a:solidFill>
                <a:srgbClr val="FFFF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45" name="直接连接符 59"/>
          <p:cNvPicPr/>
          <p:nvPr/>
        </p:nvPicPr>
        <p:blipFill>
          <a:blip r:embed="rId1"/>
          <a:stretch>
            <a:fillRect/>
          </a:stretch>
        </p:blipFill>
        <p:spPr>
          <a:xfrm>
            <a:off x="2302838" y="1271947"/>
            <a:ext cx="6696075" cy="46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Rectangle 39"/>
          <p:cNvSpPr>
            <a:spLocks noGrp="1"/>
          </p:cNvSpPr>
          <p:nvPr/>
        </p:nvSpPr>
        <p:spPr>
          <a:xfrm>
            <a:off x="3248219" y="45130"/>
            <a:ext cx="4032250" cy="10382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如是汝屡屡，弃我令久苦，今忆宿仇怨，摧汝自利心。</a:t>
            </a:r>
            <a:endParaRPr lang="zh-CN" altLang="en-US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7" name="文本框 117"/>
          <p:cNvSpPr txBox="1"/>
          <p:nvPr/>
        </p:nvSpPr>
        <p:spPr>
          <a:xfrm rot="-5400000">
            <a:off x="-615950" y="5916613"/>
            <a:ext cx="1558925" cy="323850"/>
          </a:xfrm>
          <a:prstGeom prst="rect">
            <a:avLst/>
          </a:prstGeom>
          <a:solidFill>
            <a:srgbClr val="CCCC00"/>
          </a:solidFill>
          <a:ln w="9525">
            <a:noFill/>
          </a:ln>
        </p:spPr>
        <p:txBody>
          <a:bodyPr lIns="0" tIns="0" rIns="0" bIns="0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皈   依</a:t>
            </a:r>
            <a:endParaRPr lang="zh-CN" altLang="zh-CN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8" name="矩形 10"/>
          <p:cNvSpPr/>
          <p:nvPr/>
        </p:nvSpPr>
        <p:spPr>
          <a:xfrm>
            <a:off x="612775" y="977900"/>
            <a:ext cx="1077913" cy="417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ct val="130000"/>
              </a:lnSpc>
              <a:spcBef>
                <a:spcPts val="800"/>
              </a:spcBef>
              <a:buClrTx/>
              <a:buSzTx/>
              <a:buNone/>
            </a:pP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（颂词</a:t>
            </a:r>
            <a:r>
              <a:rPr lang="en-US" altLang="zh-CN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</a:t>
            </a:r>
            <a:r>
              <a:rPr lang="zh-CN" altLang="en-US" sz="1800" dirty="0">
                <a:solidFill>
                  <a:srgbClr val="8A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）</a:t>
            </a:r>
            <a:endParaRPr lang="zh-CN" altLang="en-US" sz="1800" dirty="0">
              <a:solidFill>
                <a:srgbClr val="8A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0249" name="矩形 2"/>
          <p:cNvSpPr/>
          <p:nvPr/>
        </p:nvSpPr>
        <p:spPr>
          <a:xfrm>
            <a:off x="612775" y="1484784"/>
            <a:ext cx="8063681" cy="34251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f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7505" indent="-35750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>
                <a:srgbClr val="E3BB6C"/>
              </a:buClr>
              <a:buFont typeface="幼圆" pitchFamily="49" charset="-122"/>
              <a:buChar char=" 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重点4.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长期依止和修行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我们的恶业习气并非一朝一夕形成，而是“屡屡”，经过了无始劫的串习，因此要断除它也并非一朝一夕之事。上师在讲记中告诫我们，要长期不断地修持，滴水穿石，这样，坏习气、坏毛病一定会慢慢断除掉。在这期间，用上师的教言随时随地对照自己，才能不离正道，也才是真正地依止上师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u="sng" dirty="0" smtClean="0">
                <a:solidFill>
                  <a:srgbClr val="8D341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相关教证</a:t>
            </a:r>
            <a:endParaRPr lang="zh-CN" altLang="en-US" sz="1800" b="1" u="sng" dirty="0" smtClean="0">
              <a:solidFill>
                <a:srgbClr val="8D341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1. 麦彭仁波切说：“一切愚昧之凡愚，贪恋片刻之安乐，从而造作罪恶业，结果感受无边苦。”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0" lvl="0" indent="0" algn="l" eaLnBrk="1" latinLnBrk="1" hangingPunct="1">
              <a:lnSpc>
                <a:spcPts val="26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2. 《俱舍论》中说：善业和恶业掺杂在一起的花业，形成了自己来世的命运。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A000120150318A04PWBG">
  <a:themeElements>
    <a:clrScheme name="8_A000120150318A04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C0923E"/>
      </a:accent2>
      <a:accent3>
        <a:srgbClr val="FFFFFF"/>
      </a:accent3>
      <a:accent4>
        <a:srgbClr val="505050"/>
      </a:accent4>
      <a:accent5>
        <a:srgbClr val="C1B9B3"/>
      </a:accent5>
      <a:accent6>
        <a:srgbClr val="AE8437"/>
      </a:accent6>
      <a:hlink>
        <a:srgbClr val="00B0F0"/>
      </a:hlink>
      <a:folHlink>
        <a:srgbClr val="AFB2B4"/>
      </a:folHlink>
    </a:clrScheme>
    <a:fontScheme name="8_A000120150318A04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8_A000120150318A04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C0923E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E8437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A000120150324A07PWBG">
  <a:themeElements>
    <a:clrScheme name="10_A000120150324A07PW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826951"/>
      </a:accent1>
      <a:accent2>
        <a:srgbClr val="B78623"/>
      </a:accent2>
      <a:accent3>
        <a:srgbClr val="FFFFFF"/>
      </a:accent3>
      <a:accent4>
        <a:srgbClr val="505050"/>
      </a:accent4>
      <a:accent5>
        <a:srgbClr val="C1B9B3"/>
      </a:accent5>
      <a:accent6>
        <a:srgbClr val="A6791F"/>
      </a:accent6>
      <a:hlink>
        <a:srgbClr val="00B0F0"/>
      </a:hlink>
      <a:folHlink>
        <a:srgbClr val="AFB2B4"/>
      </a:folHlink>
    </a:clrScheme>
    <a:fontScheme name="10_A000120150324A07PWBG">
      <a:majorFont>
        <a:latin typeface="微软雅黑"/>
        <a:ea typeface="微软雅黑"/>
        <a:cs typeface=""/>
      </a:majorFont>
      <a:minorFont>
        <a:latin typeface="幼圆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0_A000120150324A07PW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826951"/>
        </a:accent1>
        <a:accent2>
          <a:srgbClr val="B78623"/>
        </a:accent2>
        <a:accent3>
          <a:srgbClr val="FFFFFF"/>
        </a:accent3>
        <a:accent4>
          <a:srgbClr val="505050"/>
        </a:accent4>
        <a:accent5>
          <a:srgbClr val="C1B9B3"/>
        </a:accent5>
        <a:accent6>
          <a:srgbClr val="A6791F"/>
        </a:accent6>
        <a:hlink>
          <a:srgbClr val="00B0F0"/>
        </a:hlink>
        <a:folHlink>
          <a:srgbClr val="AFB2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5829</Words>
  <Application>WPS 演示</Application>
  <PresentationFormat>全屏显示(4:3)</PresentationFormat>
  <Paragraphs>283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幼圆</vt:lpstr>
      <vt:lpstr>Wingdings 2</vt:lpstr>
      <vt:lpstr>Wingdings</vt:lpstr>
      <vt:lpstr>Calibri</vt:lpstr>
      <vt:lpstr>楷体</vt:lpstr>
      <vt:lpstr>黑体</vt:lpstr>
      <vt:lpstr>Arial Unicode MS</vt:lpstr>
      <vt:lpstr>KSOFABBDAFC8</vt:lpstr>
      <vt:lpstr>Segoe Print</vt:lpstr>
      <vt:lpstr>KSOFABBE2427</vt:lpstr>
      <vt:lpstr>8_A000120150318A04PWBG</vt:lpstr>
      <vt:lpstr>10_A000120150324A07PWBG</vt:lpstr>
      <vt:lpstr>入行论149课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回      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入行论78课</dc:title>
  <dc:creator>Lenovo</dc:creator>
  <cp:lastModifiedBy>刘冰</cp:lastModifiedBy>
  <cp:revision>206</cp:revision>
  <dcterms:created xsi:type="dcterms:W3CDTF">2015-10-10T17:40:00Z</dcterms:created>
  <dcterms:modified xsi:type="dcterms:W3CDTF">2026-06-05T02:52:10Z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48FCCF85EE1648D09EBA598E6AC4FDC5_13</vt:lpwstr>
  </property>
</Properties>
</file>