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43"/>
  </p:notesMasterIdLst>
  <p:handoutMasterIdLst>
    <p:handoutMasterId r:id="rId44"/>
  </p:handoutMasterIdLst>
  <p:sldIdLst>
    <p:sldId id="257" r:id="rId3"/>
    <p:sldId id="258" r:id="rId4"/>
    <p:sldId id="1819" r:id="rId5"/>
    <p:sldId id="2010" r:id="rId6"/>
    <p:sldId id="2001" r:id="rId7"/>
    <p:sldId id="2076" r:id="rId8"/>
    <p:sldId id="2283" r:id="rId9"/>
    <p:sldId id="2308" r:id="rId10"/>
    <p:sldId id="1804" r:id="rId11"/>
    <p:sldId id="2309" r:id="rId12"/>
    <p:sldId id="2154" r:id="rId13"/>
    <p:sldId id="2310" r:id="rId14"/>
    <p:sldId id="2208" r:id="rId15"/>
    <p:sldId id="2311" r:id="rId16"/>
    <p:sldId id="2312" r:id="rId17"/>
    <p:sldId id="2313" r:id="rId18"/>
    <p:sldId id="815" r:id="rId19"/>
    <p:sldId id="890" r:id="rId20"/>
    <p:sldId id="2058" r:id="rId21"/>
    <p:sldId id="2171" r:id="rId22"/>
    <p:sldId id="2306" r:id="rId23"/>
    <p:sldId id="2307" r:id="rId24"/>
    <p:sldId id="2314" r:id="rId25"/>
    <p:sldId id="2315" r:id="rId26"/>
    <p:sldId id="2316" r:id="rId27"/>
    <p:sldId id="2317" r:id="rId28"/>
    <p:sldId id="2318" r:id="rId29"/>
    <p:sldId id="2319" r:id="rId30"/>
    <p:sldId id="2320" r:id="rId31"/>
    <p:sldId id="2322" r:id="rId32"/>
    <p:sldId id="2321" r:id="rId33"/>
    <p:sldId id="2323" r:id="rId34"/>
    <p:sldId id="2324" r:id="rId35"/>
    <p:sldId id="2325" r:id="rId36"/>
    <p:sldId id="2326" r:id="rId37"/>
    <p:sldId id="2327" r:id="rId38"/>
    <p:sldId id="2328" r:id="rId39"/>
    <p:sldId id="2329" r:id="rId40"/>
    <p:sldId id="2330" r:id="rId41"/>
    <p:sldId id="298" r:id="rId42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6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341F"/>
    <a:srgbClr val="AA3F26"/>
    <a:srgbClr val="00339A"/>
    <a:srgbClr val="003FBC"/>
    <a:srgbClr val="FF6D6D"/>
    <a:srgbClr val="A20000"/>
    <a:srgbClr val="81301D"/>
    <a:srgbClr val="8771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66" autoAdjust="0"/>
    <p:restoredTop sz="95892" autoAdjust="0"/>
  </p:normalViewPr>
  <p:slideViewPr>
    <p:cSldViewPr snapToObjects="1" showGuides="1">
      <p:cViewPr varScale="1">
        <p:scale>
          <a:sx n="96" d="100"/>
          <a:sy n="96" d="100"/>
        </p:scale>
        <p:origin x="1368" y="72"/>
      </p:cViewPr>
      <p:guideLst>
        <p:guide orient="horz" pos="2186"/>
        <p:guide pos="2903"/>
      </p:guideLst>
    </p:cSldViewPr>
  </p:slideViewPr>
  <p:outlineViewPr>
    <p:cViewPr>
      <p:scale>
        <a:sx n="33" d="100"/>
        <a:sy n="33" d="100"/>
      </p:scale>
      <p:origin x="0" y="-4498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-310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2026/6/12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40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sz="1200">
                <a:latin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9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sz="1200"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noFill/>
          </a:ln>
        </p:spPr>
      </p:sp>
      <p:sp>
        <p:nvSpPr>
          <p:cNvPr id="410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10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Tx/>
              <a:buNone/>
              <a:defRPr sz="1200">
                <a:latin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Tx/>
              <a:buNone/>
              <a:defRPr sz="1200"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555031-67E6-4789-9C03-D478E6AD99D7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00509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184275"/>
            <a:ext cx="4068763" cy="53546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0263" y="1184275"/>
            <a:ext cx="4070350" cy="53546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just" defTabSz="914400" rtl="0" eaLnBrk="0" fontAlgn="base" latinLnBrk="0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338" y="254000"/>
            <a:ext cx="2073275" cy="6284913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5925" y="254000"/>
            <a:ext cx="6069013" cy="6284913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219200"/>
            <a:ext cx="4068763" cy="4572000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0263" y="1219200"/>
            <a:ext cx="4070350" cy="4572000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just" defTabSz="914400" rtl="0" eaLnBrk="0" fontAlgn="base" latinLnBrk="0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8925" y="312738"/>
            <a:ext cx="2071688" cy="5478462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312738"/>
            <a:ext cx="6067425" cy="5478462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/>
        </p:nvPicPr>
        <p:blipFill>
          <a:blip r:embed="rId13"/>
          <a:srcRect t="1688" b="27"/>
          <a:stretch>
            <a:fillRect/>
          </a:stretch>
        </p:blipFill>
        <p:spPr>
          <a:xfrm>
            <a:off x="-33337" y="0"/>
            <a:ext cx="9177337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KSO_BT1"/>
          <p:cNvSpPr>
            <a:spLocks noGrp="1"/>
          </p:cNvSpPr>
          <p:nvPr>
            <p:ph type="title"/>
          </p:nvPr>
        </p:nvSpPr>
        <p:spPr>
          <a:xfrm>
            <a:off x="415925" y="254000"/>
            <a:ext cx="8291513" cy="70961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/>
            <a:r>
              <a:rPr lang="zh-CN" altLang="zh-CN" dirty="0"/>
              <a:t>单击此处编辑母版标题样式</a:t>
            </a:r>
          </a:p>
        </p:txBody>
      </p:sp>
      <p:sp>
        <p:nvSpPr>
          <p:cNvPr id="1028" name="KSO_BC1"/>
          <p:cNvSpPr>
            <a:spLocks noGrp="1"/>
          </p:cNvSpPr>
          <p:nvPr>
            <p:ph type="body"/>
          </p:nvPr>
        </p:nvSpPr>
        <p:spPr>
          <a:xfrm>
            <a:off x="419100" y="1184275"/>
            <a:ext cx="8291513" cy="53546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zh-CN" dirty="0"/>
              <a:t>单击此处编辑母版文本样式</a:t>
            </a:r>
          </a:p>
          <a:p>
            <a:pPr lvl="1"/>
            <a:r>
              <a:rPr lang="zh-CN" altLang="zh-CN" dirty="0"/>
              <a:t>第二级</a:t>
            </a:r>
          </a:p>
        </p:txBody>
      </p:sp>
      <p:sp>
        <p:nvSpPr>
          <p:cNvPr id="1029" name="KSO_FD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0" name="KSO_FT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1" name="KSO_FN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357505" indent="-357505" algn="just" rtl="0" eaLnBrk="0" fontAlgn="base" hangingPunct="0">
        <a:lnSpc>
          <a:spcPct val="110000"/>
        </a:lnSpc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{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57505" indent="-357505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lr>
          <a:srgbClr val="DABE8B"/>
        </a:buClr>
        <a:buFont typeface="幼圆" pitchFamily="49" charset="-122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10"/>
          <p:cNvPicPr>
            <a:picLocks noChangeAspect="1"/>
          </p:cNvPicPr>
          <p:nvPr/>
        </p:nvPicPr>
        <p:blipFill>
          <a:blip r:embed="rId13"/>
          <a:srcRect l="1598" t="2747" r="1154" b="57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图片 11"/>
          <p:cNvPicPr>
            <a:picLocks noChangeAspect="1"/>
          </p:cNvPicPr>
          <p:nvPr/>
        </p:nvPicPr>
        <p:blipFill>
          <a:blip r:embed="rId14"/>
          <a:srcRect r="3616" b="10127"/>
          <a:stretch>
            <a:fillRect/>
          </a:stretch>
        </p:blipFill>
        <p:spPr>
          <a:xfrm>
            <a:off x="6967538" y="5340350"/>
            <a:ext cx="2176462" cy="1517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2" name="KSO_BT1"/>
          <p:cNvSpPr>
            <a:spLocks noGrp="1"/>
          </p:cNvSpPr>
          <p:nvPr>
            <p:ph type="title"/>
          </p:nvPr>
        </p:nvSpPr>
        <p:spPr>
          <a:xfrm>
            <a:off x="419100" y="312738"/>
            <a:ext cx="8291513" cy="65405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/>
            <a:r>
              <a:rPr lang="zh-CN" altLang="zh-CN" dirty="0"/>
              <a:t>单击此处编辑母版标题样式</a:t>
            </a:r>
          </a:p>
        </p:txBody>
      </p:sp>
      <p:sp>
        <p:nvSpPr>
          <p:cNvPr id="2053" name="KSO_BC1"/>
          <p:cNvSpPr>
            <a:spLocks noGrp="1"/>
          </p:cNvSpPr>
          <p:nvPr>
            <p:ph type="body"/>
          </p:nvPr>
        </p:nvSpPr>
        <p:spPr>
          <a:xfrm>
            <a:off x="419100" y="1219200"/>
            <a:ext cx="8291513" cy="4572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zh-CN" dirty="0"/>
              <a:t>单击此处编辑母版文本样式</a:t>
            </a:r>
          </a:p>
          <a:p>
            <a:pPr lvl="1"/>
            <a:r>
              <a:rPr lang="zh-CN" altLang="zh-CN" dirty="0"/>
              <a:t>第二级</a:t>
            </a:r>
          </a:p>
        </p:txBody>
      </p:sp>
      <p:sp>
        <p:nvSpPr>
          <p:cNvPr id="2054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5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6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357505" indent="-357505" algn="just" rtl="0" eaLnBrk="0" fontAlgn="base" hangingPunct="0">
        <a:lnSpc>
          <a:spcPct val="110000"/>
        </a:lnSpc>
        <a:spcBef>
          <a:spcPts val="6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f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57505" indent="-357505" algn="l" rtl="0" eaLnBrk="0" fontAlgn="base" hangingPunct="0">
        <a:lnSpc>
          <a:spcPct val="120000"/>
        </a:lnSpc>
        <a:spcBef>
          <a:spcPct val="0"/>
        </a:spcBef>
        <a:spcAft>
          <a:spcPts val="600"/>
        </a:spcAft>
        <a:buClr>
          <a:srgbClr val="E3BB6C"/>
        </a:buClr>
        <a:buFont typeface="幼圆" pitchFamily="49" charset="-122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ctrTitle" idx="4294967295"/>
          </p:nvPr>
        </p:nvSpPr>
        <p:spPr>
          <a:xfrm>
            <a:off x="679450" y="1892300"/>
            <a:ext cx="7772400" cy="571500"/>
          </a:xfrm>
        </p:spPr>
        <p:txBody>
          <a:bodyPr vert="horz" wrap="square" lIns="91440" tIns="45720" rIns="91440" bIns="45720" anchor="b" anchorCtr="0"/>
          <a:lstStyle>
            <a:lvl1pPr lvl="0">
              <a:buClrTx/>
              <a:buSzTx/>
              <a:buFontTx/>
              <a:defRPr/>
            </a:lvl1pPr>
          </a:lstStyle>
          <a:p>
            <a:pPr lvl="0" algn="ctr" eaLnBrk="1" hangingPunct="1"/>
            <a:r>
              <a:rPr lang="zh-CN" altLang="en-US" sz="4000" dirty="0">
                <a:solidFill>
                  <a:srgbClr val="990000"/>
                </a:solidFill>
              </a:rPr>
              <a:t>入行</a:t>
            </a:r>
            <a:r>
              <a:rPr lang="zh-CN" altLang="en-US" sz="4000" dirty="0" smtClean="0">
                <a:solidFill>
                  <a:srgbClr val="990000"/>
                </a:solidFill>
              </a:rPr>
              <a:t>论</a:t>
            </a:r>
            <a:r>
              <a:rPr lang="en-US" altLang="zh-CN" sz="4000" dirty="0" smtClean="0">
                <a:solidFill>
                  <a:srgbClr val="990000"/>
                </a:solidFill>
              </a:rPr>
              <a:t>153</a:t>
            </a:r>
            <a:r>
              <a:rPr lang="zh-CN" altLang="en-US" sz="4000" dirty="0" smtClean="0">
                <a:solidFill>
                  <a:srgbClr val="990000"/>
                </a:solidFill>
              </a:rPr>
              <a:t>课</a:t>
            </a:r>
            <a:endParaRPr lang="zh-CN" altLang="zh-CN" sz="4000" dirty="0">
              <a:solidFill>
                <a:srgbClr val="990000"/>
              </a:solidFill>
            </a:endParaRPr>
          </a:p>
        </p:txBody>
      </p:sp>
      <p:sp>
        <p:nvSpPr>
          <p:cNvPr id="4099" name="Rectangle 3"/>
          <p:cNvSpPr>
            <a:spLocks noGrp="1"/>
          </p:cNvSpPr>
          <p:nvPr>
            <p:ph type="subTitle" idx="4294967295"/>
          </p:nvPr>
        </p:nvSpPr>
        <p:spPr>
          <a:xfrm>
            <a:off x="679450" y="2740025"/>
            <a:ext cx="7759700" cy="1409700"/>
          </a:xfrm>
        </p:spPr>
        <p:txBody>
          <a:bodyPr vert="horz" wrap="square" lIns="91440" tIns="45720" rIns="91440" bIns="45720" anchor="t" anchorCtr="0"/>
          <a:lstStyle>
            <a:lvl1pPr marL="0" lvl="0" indent="0" algn="ctr"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lvl1pPr>
            <a:lvl2pPr marL="0" lvl="1" indent="0" algn="ctr">
              <a:buClr>
                <a:srgbClr val="DABE8B"/>
              </a:buClr>
              <a:buSzTx/>
              <a:buFont typeface="幼圆" pitchFamily="49" charset="-122"/>
              <a:buNone/>
              <a:defRPr/>
            </a:lvl2pPr>
            <a:lvl3pPr marL="914400" lvl="2" indent="0" algn="ctr">
              <a:buClrTx/>
              <a:buSzTx/>
              <a:buFont typeface="Arial" panose="020B0604020202020204" pitchFamily="34" charset="0"/>
              <a:buNone/>
              <a:defRPr/>
            </a:lvl3pPr>
            <a:lvl4pPr marL="1371600" lvl="3" indent="0" algn="ctr">
              <a:buClrTx/>
              <a:buSzTx/>
              <a:buFont typeface="Arial" panose="020B0604020202020204" pitchFamily="34" charset="0"/>
              <a:buNone/>
              <a:defRPr/>
            </a:lvl4pPr>
            <a:lvl5pPr marL="1828800" lvl="4" indent="0" algn="ctr">
              <a:buClrTx/>
              <a:buSzTx/>
              <a:buFont typeface="Arial" panose="020B0604020202020204" pitchFamily="34" charset="0"/>
              <a:buNone/>
              <a:defRPr/>
            </a:lvl5pPr>
          </a:lstStyle>
          <a:p>
            <a:pPr lvl="0" eaLnBrk="1" hangingPunct="1">
              <a:spcBef>
                <a:spcPts val="300"/>
              </a:spcBef>
            </a:pP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寂天菩萨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著</a:t>
            </a:r>
          </a:p>
          <a:p>
            <a:pPr lvl="0" eaLnBrk="1" hangingPunct="1">
              <a:spcBef>
                <a:spcPts val="300"/>
              </a:spcBef>
            </a:pP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索达吉仁波切    宣讲</a:t>
            </a:r>
          </a:p>
          <a:p>
            <a:pPr lvl="0" eaLnBrk="1" hangingPunct="1">
              <a:spcBef>
                <a:spcPts val="300"/>
              </a:spcBef>
            </a:pP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生西法师        辅导</a:t>
            </a:r>
          </a:p>
        </p:txBody>
      </p:sp>
      <p:pic>
        <p:nvPicPr>
          <p:cNvPr id="4100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938" y="4425950"/>
            <a:ext cx="2462212" cy="1838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/>
          </p:cNvSpPr>
          <p:nvPr>
            <p:ph type="subTitle" idx="4294967295"/>
          </p:nvPr>
        </p:nvSpPr>
        <p:spPr>
          <a:xfrm>
            <a:off x="2124075" y="3933825"/>
            <a:ext cx="2573338" cy="1382713"/>
          </a:xfrm>
        </p:spPr>
        <p:txBody>
          <a:bodyPr vert="horz" wrap="square" lIns="91440" tIns="45720" rIns="91440" bIns="45720" anchor="t" anchorCtr="0"/>
          <a:lstStyle>
            <a:lvl1pPr marL="0" lvl="0" indent="0" algn="ctr"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lvl1pPr>
            <a:lvl2pPr marL="0" lvl="1" indent="0" algn="ctr">
              <a:buClr>
                <a:srgbClr val="DABE8B"/>
              </a:buClr>
              <a:buSzTx/>
              <a:buFont typeface="幼圆" pitchFamily="49" charset="-122"/>
              <a:buNone/>
              <a:defRPr/>
            </a:lvl2pPr>
            <a:lvl3pPr marL="914400" lvl="2" indent="0" algn="ctr">
              <a:buClrTx/>
              <a:buSzTx/>
              <a:buFont typeface="Arial" panose="020B0604020202020204" pitchFamily="34" charset="0"/>
              <a:buNone/>
              <a:defRPr/>
            </a:lvl3pPr>
            <a:lvl4pPr marL="1371600" lvl="3" indent="0" algn="ctr">
              <a:buClrTx/>
              <a:buSzTx/>
              <a:buFont typeface="Arial" panose="020B0604020202020204" pitchFamily="34" charset="0"/>
              <a:buNone/>
              <a:defRPr/>
            </a:lvl4pPr>
            <a:lvl5pPr marL="1828800" lvl="4" indent="0" algn="ctr">
              <a:buClrTx/>
              <a:buSzTx/>
              <a:buFont typeface="Arial" panose="020B0604020202020204" pitchFamily="34" charset="0"/>
              <a:buNone/>
              <a:defRPr/>
            </a:lvl5pPr>
          </a:lstStyle>
          <a:p>
            <a:pPr lvl="0" algn="l" eaLnBrk="1" hangingPunct="1"/>
            <a:r>
              <a:rPr lang="zh-CN" altLang="zh-CN" sz="1800" b="1" dirty="0"/>
              <a:t>顶礼本师释迦摩尼佛</a:t>
            </a:r>
          </a:p>
          <a:p>
            <a:pPr lvl="0" algn="l" eaLnBrk="1" hangingPunct="1"/>
            <a:r>
              <a:rPr lang="zh-CN" altLang="zh-CN" sz="1800" b="1" dirty="0"/>
              <a:t>顶礼文殊智慧勇士</a:t>
            </a:r>
          </a:p>
          <a:p>
            <a:pPr lvl="0" algn="l" eaLnBrk="1" hangingPunct="1"/>
            <a:r>
              <a:rPr lang="zh-CN" altLang="zh-CN" sz="1800" b="1" dirty="0"/>
              <a:t>顶礼传承大恩上师</a:t>
            </a:r>
          </a:p>
        </p:txBody>
      </p:sp>
      <p:sp>
        <p:nvSpPr>
          <p:cNvPr id="5123" name="Rectangle 4"/>
          <p:cNvSpPr>
            <a:spLocks noGrp="1"/>
          </p:cNvSpPr>
          <p:nvPr/>
        </p:nvSpPr>
        <p:spPr>
          <a:xfrm>
            <a:off x="4427538" y="3789363"/>
            <a:ext cx="2573337" cy="16637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{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DABE8B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buClr>
                <a:srgbClr val="826951"/>
              </a:buClr>
              <a:buSzPct val="60000"/>
              <a:buFont typeface="Wingdings 2" pitchFamily="18" charset="2"/>
              <a:buNone/>
            </a:pPr>
            <a:r>
              <a:rPr lang="zh-CN" altLang="zh-CN" sz="1800" b="1" dirty="0">
                <a:solidFill>
                  <a:srgbClr val="616467"/>
                </a:solidFill>
                <a:latin typeface="Arial" panose="020B0604020202020204" pitchFamily="34" charset="0"/>
              </a:rPr>
              <a:t>自大圣境五台山</a:t>
            </a:r>
          </a:p>
          <a:p>
            <a:pPr marL="0" lvl="0" indent="0" algn="r" eaLnBrk="1" hangingPunct="1">
              <a:buClr>
                <a:srgbClr val="826951"/>
              </a:buClr>
              <a:buSzPct val="60000"/>
              <a:buFont typeface="Wingdings 2" pitchFamily="18" charset="2"/>
              <a:buNone/>
            </a:pPr>
            <a:r>
              <a:rPr lang="zh-CN" altLang="zh-CN" sz="1800" b="1" dirty="0">
                <a:solidFill>
                  <a:srgbClr val="616467"/>
                </a:solidFill>
                <a:latin typeface="Arial" panose="020B0604020202020204" pitchFamily="34" charset="0"/>
              </a:rPr>
              <a:t>文殊加持入心间</a:t>
            </a:r>
          </a:p>
          <a:p>
            <a:pPr marL="0" lvl="0" indent="0" algn="r" eaLnBrk="1" hangingPunct="1">
              <a:buClr>
                <a:srgbClr val="826951"/>
              </a:buClr>
              <a:buSzPct val="60000"/>
              <a:buFont typeface="Wingdings 2" pitchFamily="18" charset="2"/>
              <a:buNone/>
            </a:pPr>
            <a:r>
              <a:rPr lang="zh-CN" altLang="zh-CN" sz="1800" b="1" dirty="0">
                <a:solidFill>
                  <a:srgbClr val="616467"/>
                </a:solidFill>
                <a:latin typeface="Arial" panose="020B0604020202020204" pitchFamily="34" charset="0"/>
              </a:rPr>
              <a:t>祈祷晋美彭措足</a:t>
            </a:r>
          </a:p>
          <a:p>
            <a:pPr marL="0" lvl="0" indent="0" algn="r" eaLnBrk="1" hangingPunct="1">
              <a:buClr>
                <a:srgbClr val="826951"/>
              </a:buClr>
              <a:buSzPct val="60000"/>
              <a:buFont typeface="Wingdings 2" pitchFamily="18" charset="2"/>
              <a:buNone/>
            </a:pPr>
            <a:r>
              <a:rPr lang="zh-CN" altLang="zh-CN" sz="1800" b="1" dirty="0">
                <a:solidFill>
                  <a:srgbClr val="616467"/>
                </a:solidFill>
                <a:latin typeface="Arial" panose="020B0604020202020204" pitchFamily="34" charset="0"/>
              </a:rPr>
              <a:t>证悟意传求加持</a:t>
            </a:r>
          </a:p>
        </p:txBody>
      </p:sp>
      <p:sp>
        <p:nvSpPr>
          <p:cNvPr id="5124" name="Rectangle 5"/>
          <p:cNvSpPr>
            <a:spLocks noGrp="1"/>
          </p:cNvSpPr>
          <p:nvPr/>
        </p:nvSpPr>
        <p:spPr>
          <a:xfrm>
            <a:off x="2763838" y="5516563"/>
            <a:ext cx="5367337" cy="48418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{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DABE8B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marL="0" lvl="0" indent="0" eaLnBrk="1" hangingPunct="1">
              <a:buClr>
                <a:srgbClr val="826951"/>
              </a:buClr>
              <a:buSzPct val="60000"/>
              <a:buFont typeface="Wingdings 2" pitchFamily="18" charset="2"/>
              <a:buNone/>
            </a:pPr>
            <a:r>
              <a:rPr lang="zh-CN" altLang="zh-CN" sz="2000" b="1" i="1" dirty="0">
                <a:solidFill>
                  <a:srgbClr val="D00000"/>
                </a:solidFill>
                <a:latin typeface="Arial" panose="020B0604020202020204" pitchFamily="34" charset="0"/>
              </a:rPr>
              <a:t>为度化一切众生发无上殊胜的菩提心而学习</a:t>
            </a:r>
          </a:p>
        </p:txBody>
      </p:sp>
      <p:pic>
        <p:nvPicPr>
          <p:cNvPr id="5125" name="Picture 6" descr="%MV`K6N{36%5XM2A7BYBQ_4"/>
          <p:cNvPicPr>
            <a:picLocks noChangeAspect="1"/>
          </p:cNvPicPr>
          <p:nvPr/>
        </p:nvPicPr>
        <p:blipFill>
          <a:blip r:embed="rId2"/>
          <a:srcRect l="11063" r="957" b="48874"/>
          <a:stretch>
            <a:fillRect/>
          </a:stretch>
        </p:blipFill>
        <p:spPr>
          <a:xfrm>
            <a:off x="2195513" y="1557338"/>
            <a:ext cx="4673600" cy="2222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矩形 8"/>
          <p:cNvSpPr/>
          <p:nvPr/>
        </p:nvSpPr>
        <p:spPr>
          <a:xfrm>
            <a:off x="3276600" y="666750"/>
            <a:ext cx="2887663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顶礼寂天菩萨</a:t>
            </a:r>
            <a:endParaRPr lang="zh-CN" altLang="zh-CN" sz="2800" dirty="0">
              <a:solidFill>
                <a:srgbClr val="BC000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6147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105" y="2492375"/>
            <a:ext cx="2009140" cy="24739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8" name="矩形 1"/>
          <p:cNvSpPr/>
          <p:nvPr/>
        </p:nvSpPr>
        <p:spPr>
          <a:xfrm>
            <a:off x="4356100" y="2348865"/>
            <a:ext cx="3168650" cy="26562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ts val="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尽舍国政善开显</a:t>
            </a:r>
          </a:p>
          <a:p>
            <a:pPr marL="0" lvl="0" indent="0" algn="l">
              <a:lnSpc>
                <a:spcPts val="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稀奇佛子行之理</a:t>
            </a:r>
          </a:p>
          <a:p>
            <a:pPr marL="0" lvl="0" indent="0" algn="l">
              <a:lnSpc>
                <a:spcPts val="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弘扬佛陀教法者</a:t>
            </a:r>
          </a:p>
          <a:p>
            <a:pPr marL="0" lvl="0" indent="0" algn="l">
              <a:lnSpc>
                <a:spcPts val="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寂天菩萨前顶礼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/>
          <p:nvPr/>
        </p:nvSpPr>
        <p:spPr>
          <a:xfrm>
            <a:off x="3060065" y="332105"/>
            <a:ext cx="29686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入行</a:t>
            </a:r>
            <a:r>
              <a:rPr lang="zh-CN" altLang="en-US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论</a:t>
            </a:r>
            <a:r>
              <a:rPr lang="en-US" altLang="zh-CN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152</a:t>
            </a:r>
            <a:r>
              <a:rPr lang="zh-CN" altLang="en-US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课</a:t>
            </a:r>
            <a:r>
              <a:rPr lang="zh-CN" altLang="en-US" sz="2800" b="1" dirty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科判</a:t>
            </a:r>
            <a:endParaRPr lang="zh-CN" altLang="zh-CN" sz="2800" dirty="0">
              <a:solidFill>
                <a:srgbClr val="BC000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" y="1554317"/>
            <a:ext cx="9132600" cy="37493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5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6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8197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722313"/>
            <a:ext cx="6696075" cy="46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8" name="Rectangle 39"/>
          <p:cNvSpPr>
            <a:spLocks noGrp="1"/>
          </p:cNvSpPr>
          <p:nvPr/>
        </p:nvSpPr>
        <p:spPr>
          <a:xfrm>
            <a:off x="2700338" y="125413"/>
            <a:ext cx="5422900" cy="5588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3000" b="1" dirty="0" smtClean="0">
                <a:solidFill>
                  <a:srgbClr val="C00000"/>
                </a:solidFill>
                <a:sym typeface="Calibri" panose="020F0502020204030204" pitchFamily="34" charset="0"/>
              </a:rPr>
              <a:t>153</a:t>
            </a:r>
            <a:r>
              <a:rPr lang="zh-CN" altLang="en-US" sz="3000" b="1" dirty="0" smtClean="0">
                <a:solidFill>
                  <a:srgbClr val="C00000"/>
                </a:solidFill>
                <a:sym typeface="Calibri" panose="020F0502020204030204" pitchFamily="34" charset="0"/>
              </a:rPr>
              <a:t>课</a:t>
            </a:r>
            <a:r>
              <a:rPr lang="zh-CN" altLang="en-US" sz="3000" b="1" dirty="0">
                <a:solidFill>
                  <a:srgbClr val="C00000"/>
                </a:solidFill>
                <a:sym typeface="Calibri" panose="020F0502020204030204" pitchFamily="34" charset="0"/>
              </a:rPr>
              <a:t>总义归摄</a:t>
            </a:r>
          </a:p>
        </p:txBody>
      </p:sp>
      <p:sp>
        <p:nvSpPr>
          <p:cNvPr id="8199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200" name="矩形 10"/>
          <p:cNvSpPr/>
          <p:nvPr/>
        </p:nvSpPr>
        <p:spPr>
          <a:xfrm>
            <a:off x="3227215" y="1217770"/>
            <a:ext cx="5737398" cy="507831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智慧品分三个科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判，本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节课学习“连接文教诫生起智慧”和“生智慧之方法”两个科判中的内容，具体如下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：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 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首先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，以连接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文教诫前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五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支皆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是佛陀为了让我们生起智慧而宣说的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其次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，学习“生智慧之方法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”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之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“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认识智慧之自性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”之 “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抉择对境二谛”。 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1.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安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立二谛之自性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①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要真正生起智慧，必须先了知智慧有胜义、世俗之分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②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胜义谛不是分别心的对境，心的对境全部是世俗谛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③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分析世间瑜伽士和世间平凡士之间的差别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：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 </a:t>
            </a:r>
            <a:r>
              <a:rPr lang="en-US" altLang="zh-CN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A.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认识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胜义谛和世俗谛的人分世间瑜伽士和世间平凡士二种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B.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见解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从低到高依次是：未学过宗派的人</a:t>
            </a:r>
            <a:r>
              <a:rPr lang="en-US" altLang="zh-CN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——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学过宗派的外道</a:t>
            </a:r>
            <a:r>
              <a:rPr lang="en-US" altLang="zh-CN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——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小乘有部宗</a:t>
            </a:r>
            <a:r>
              <a:rPr lang="en-US" altLang="zh-CN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——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小乘经部宗</a:t>
            </a:r>
            <a:r>
              <a:rPr lang="en-US" altLang="zh-CN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——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大乘唯识宗</a:t>
            </a:r>
            <a:r>
              <a:rPr lang="en-US" altLang="zh-CN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——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大乘中观宗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C.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以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双方共同承认的比喻来成立中观宗观点的殊胜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。</a:t>
            </a:r>
            <a:endParaRPr lang="en-US" altLang="zh-CN" sz="1800" dirty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2.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遣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除有关二谛的一些争论。此处先遣除因为法不实有，从而不必行持善法、积累资粮的诤辩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。</a:t>
            </a:r>
            <a:endParaRPr lang="zh-CN" altLang="en-US" sz="1800" dirty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115" y="1786255"/>
            <a:ext cx="2232025" cy="33693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/>
          <p:nvPr/>
        </p:nvSpPr>
        <p:spPr>
          <a:xfrm>
            <a:off x="3060065" y="332105"/>
            <a:ext cx="29686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入行</a:t>
            </a:r>
            <a:r>
              <a:rPr lang="zh-CN" altLang="en-US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论</a:t>
            </a:r>
            <a:r>
              <a:rPr lang="en-US" altLang="zh-CN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153</a:t>
            </a:r>
            <a:r>
              <a:rPr lang="zh-CN" altLang="en-US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课</a:t>
            </a:r>
            <a:r>
              <a:rPr lang="zh-CN" altLang="en-US" sz="2800" b="1" dirty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科判</a:t>
            </a:r>
            <a:endParaRPr lang="zh-CN" altLang="zh-CN" sz="2800" dirty="0">
              <a:solidFill>
                <a:srgbClr val="BC000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t="1834" b="2798"/>
          <a:stretch/>
        </p:blipFill>
        <p:spPr>
          <a:xfrm>
            <a:off x="0" y="1556792"/>
            <a:ext cx="9033664" cy="3744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43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4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0245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302838" y="1271947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6" name="Rectangle 39"/>
          <p:cNvSpPr>
            <a:spLocks noGrp="1"/>
          </p:cNvSpPr>
          <p:nvPr/>
        </p:nvSpPr>
        <p:spPr>
          <a:xfrm>
            <a:off x="3248219" y="45130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此等一切支，佛为智慧说。故欲息苦者，当启空性慧。</a:t>
            </a:r>
          </a:p>
        </p:txBody>
      </p:sp>
      <p:sp>
        <p:nvSpPr>
          <p:cNvPr id="10247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248" name="矩形 10"/>
          <p:cNvSpPr/>
          <p:nvPr/>
        </p:nvSpPr>
        <p:spPr>
          <a:xfrm>
            <a:off x="612775" y="977900"/>
            <a:ext cx="1077913" cy="4175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10249" name="矩形 2"/>
          <p:cNvSpPr/>
          <p:nvPr/>
        </p:nvSpPr>
        <p:spPr>
          <a:xfrm>
            <a:off x="612775" y="1484784"/>
            <a:ext cx="8063681" cy="476027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消</a:t>
            </a:r>
            <a:r>
              <a:rPr lang="zh-CN" altLang="en-US" sz="1800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文</a:t>
            </a: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释义</a:t>
            </a:r>
            <a:endParaRPr lang="en-US" altLang="zh-CN" sz="1800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发心至静虑之间的分支均是智慧之因的资粮，这一切，佛陀是为了让有情生起智慧而宣说的，因此，想要息灭自他痛苦的人务必要生起智慧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本颂重点</a:t>
            </a:r>
            <a:endParaRPr lang="en-US" altLang="zh-CN" sz="1800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说到智慧，世人一般会说：“这个小孩读书时智慧很高。”或者，“那个人搞生意、学电脑的智慧不错。”此处说的不是这种智慧，而是指通达诸法皆是空性的出世间智慧。 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为什么生起空性智慧能息灭自他痛苦？因为轮回的一切痛苦均来源于有漏的业惑，而业惑由实执中产生，证悟空性智慧可以断除这种实执，从而息灭一切痛苦。如果自己证悟了空性，那么也就可以为他众宣说空性，从而解除他众的痛苦。 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缺乏智慧的五度，不能成为菩提之因。但也不能偏堕，要福慧双修。倘若只有福德而没有智慧，或者只有智慧而没有福德，都是不能成佛的。</a:t>
            </a:r>
            <a:endParaRPr lang="zh-CN" altLang="en-US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43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4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0245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302838" y="1271947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6" name="Rectangle 39"/>
          <p:cNvSpPr>
            <a:spLocks noGrp="1"/>
          </p:cNvSpPr>
          <p:nvPr/>
        </p:nvSpPr>
        <p:spPr>
          <a:xfrm>
            <a:off x="3248219" y="45130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此等一切支，佛为智慧说。故欲息苦者，当启空性慧。</a:t>
            </a:r>
          </a:p>
        </p:txBody>
      </p:sp>
      <p:sp>
        <p:nvSpPr>
          <p:cNvPr id="10247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248" name="矩形 10"/>
          <p:cNvSpPr/>
          <p:nvPr/>
        </p:nvSpPr>
        <p:spPr>
          <a:xfrm>
            <a:off x="612775" y="977900"/>
            <a:ext cx="1077913" cy="4175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10249" name="矩形 2"/>
          <p:cNvSpPr/>
          <p:nvPr/>
        </p:nvSpPr>
        <p:spPr>
          <a:xfrm>
            <a:off x="612775" y="1484784"/>
            <a:ext cx="8063681" cy="509370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相关</a:t>
            </a:r>
            <a:r>
              <a:rPr lang="zh-CN" altLang="en-US" sz="1800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教</a:t>
            </a: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证</a:t>
            </a:r>
            <a:endParaRPr lang="en-US" altLang="zh-CN" sz="1800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1. 《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般若经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中云：“无量盲人无引导，不能见道入城郭，阙慧五度无眼导，无力能证菩提果。” 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憨山大师说：“般若乃诸佛之母，菩萨之真因。” 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《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大智度论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中云：“修慧不修福，罗汉托空钵；修福不修慧，大象披璎珞。” 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4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《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菩提心释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中说：“如是瑜伽士，若修习空性，内心喜利他，决定无困难。”</a:t>
            </a: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相关公案</a:t>
            </a:r>
            <a:endParaRPr lang="en-US" altLang="zh-CN" sz="1800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迦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叶佛时有两兄弟，一个特别爱修福报，一个特别求空性智慧。后来在释迦佛教法下， 修福报的人转生为一头大象，由于出征时很有能力，国王对它极其喜爱，用各种金银珠宝装饰其全身，但是大象太笨了，有多少珠宝也没办法享用。而只强调空性智慧的人，在释迦佛座下证得阿罗汉果，因为前世没有积累过福报，到城市里化缘时无人供养，经常是空钵而回。</a:t>
            </a:r>
            <a:endParaRPr lang="zh-CN" altLang="en-US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300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44371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世俗与胜义，许之为二谛。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412776"/>
            <a:ext cx="7991475" cy="342657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  <a:buNone/>
            </a:pP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消</a:t>
            </a:r>
            <a:r>
              <a:rPr lang="zh-CN" altLang="en-US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文释义</a:t>
            </a:r>
            <a:endParaRPr lang="en-US" altLang="zh-CN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世俗是指能障碍真实义的一切迷乱分别法，由于在分别心前成立，因此为世俗谛。胜义是指圣者的无现智慧，由于是圣者所证悟的意义，故称为胜义。以上世俗与胜义二种被承许为二谛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本颂重点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1. 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佛陀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的八万四千法门，全是围绕二谛而宣说的，如果不明白二谛，则无法了达佛法的深意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 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2. “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谛”有真实之意，之所以称为世俗谛，是因为语言、分别的对境本是虚假的，但凡夫人往往却执为真实。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44371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世俗与胜义，许之为二谛。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679171"/>
            <a:ext cx="7991475" cy="242630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相关</a:t>
            </a:r>
            <a:r>
              <a:rPr lang="zh-CN" altLang="en-US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教</a:t>
            </a: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证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1. 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中论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云：“诸佛依二谛，为众生说法。” 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龙猛菩萨说：“若人不能知，分别于二谛，则于深佛法，不知真实义。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”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月称菩萨云：“说见真境即真谛，所见虚妄名俗谛。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”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4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二谛章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中曰：“俗，是浮虚义；真，是真实义。” 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5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辨中边论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中云：“圣者行境故。”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91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44624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胜义非心境，说心是世俗。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405532"/>
            <a:ext cx="7991475" cy="442685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消</a:t>
            </a:r>
            <a:r>
              <a:rPr lang="zh-CN" altLang="en-US" sz="1800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文释义</a:t>
            </a:r>
            <a:endParaRPr lang="en-US" altLang="zh-CN" sz="1800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胜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义谛并不是分别心的对境，心的对境全部是世俗谛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本颂重点</a:t>
            </a:r>
            <a:endParaRPr lang="zh-CN" altLang="en-US" sz="1800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1. 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颂是安立二谛的本体，其中“胜义非心境”，是以遣除的方式说明胜义谛的本体不是凡夫心的对境；“说心是世俗”，则是说明凡夫心分别念的对境是世俗谛的本体。 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善天论师讲解说：所谓的“成为心之行境”并不是指从肯定的方面成立，由于心能障碍现见胜义，因而承许心是世俗。慧源论师与普明尊者说心是分别念、是无明，因此胜义不是它的对境。 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经中所说的“亦非佛智之对境”，密意是说胜义中一切均不成立。由于不成立一切，因此可以说没有什么可证悟的，但以无现智慧不执一切可以安立为证悟胜义。所以，（证悟胜义与胜义无可证悟）这两者也不矛盾。</a:t>
            </a:r>
            <a:endParaRPr lang="zh-CN" altLang="en-US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44624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胜义非心境，说心是世俗。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652556"/>
            <a:ext cx="7991475" cy="209288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相关</a:t>
            </a:r>
            <a:r>
              <a:rPr lang="zh-CN" altLang="en-US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教</a:t>
            </a: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证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1. 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宣说二谛经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中云：“胜义谛若成身语意之对境，则不成胜义，而成世俗谛。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”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未生怨王忏悔经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中云：“未见一切法，即是真实之现见。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”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麦彭仁波切说：“未见到之法，即使最殊胜之见。”</a:t>
            </a:r>
            <a:endParaRPr lang="zh-CN" altLang="en-US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899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116126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世间见二种，瑜伽及平凡。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4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477287"/>
            <a:ext cx="7991475" cy="442685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  <a:buNone/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消</a:t>
            </a:r>
            <a:r>
              <a:rPr lang="zh-CN" altLang="en-US" sz="1800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文释义</a:t>
            </a:r>
            <a:endParaRPr lang="en-US" altLang="zh-CN" sz="1800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认识胜义谛和世俗谛的人有两种，一种是世间瑜伽士，一种是世间平凡士。这两种人怎么区别呢？诸多论典中说，具有寂止和胜观功德的人，就叫世间瑜伽士；不具止观功德的人，叫做世间平凡士。还有一种说法是，通过闻思修习，证悟无我境界的人，叫世间瑜伽士；没有闻思修行，未证悟无我境界的人，叫做世间平凡士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本颂重点</a:t>
            </a:r>
            <a:endParaRPr lang="en-US" altLang="zh-CN" sz="1800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1. 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认识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二谛从人的角度分，大体上就分为世间瑜伽士和世间平凡士两种。世间瑜伽士分四种宗派（小乘是有部宗和经部宗，大乘是唯识宗和中观宗），世间平凡士分未学过宗派的人和学过宗派的外道。 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世间平凡士包括虽然学过宗派、但没有入于佛教的人，像数论派、胜论派等 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360 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种外道，这些外道归纳而言是常见派和断见派，他们都属于世间平凡士。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116126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瑜伽时间破，平凡世间者。复因慧差别，层层更超胜。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1735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</a:t>
            </a:r>
            <a:r>
              <a:rPr lang="zh-CN" altLang="en-US" sz="1800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5</a:t>
            </a:r>
            <a:r>
              <a:rPr lang="zh-CN" altLang="en-US" sz="1800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  <a:endParaRPr lang="zh-CN" altLang="en-US" sz="1800" dirty="0">
              <a:solidFill>
                <a:srgbClr val="8A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2775" y="1477287"/>
            <a:ext cx="7991475" cy="476027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  <a:buNone/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消</a:t>
            </a:r>
            <a:r>
              <a:rPr lang="zh-CN" altLang="en-US" sz="1800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文释义</a:t>
            </a:r>
            <a:endParaRPr lang="en-US" altLang="zh-CN" sz="1800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平凡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士与瑜伽士之间的观点有何差别呢？瑜伽士能遮破平凡士的观点，而瑜伽士当中， 又以通达空性智慧的差别，上上者能超胜下下者。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本颂重点</a:t>
            </a:r>
            <a:endParaRPr lang="en-US" altLang="zh-CN" sz="1800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1. 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见解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从低到高依次是：未学过宗派的人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学过宗派的外道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小乘有部宗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小乘经部宗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大乘唯识宗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大乘中观宗。 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即便是小乘最低的有部宗，最起码也承认四法印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——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诸行无常、诸受是苦、诸法无我、涅槃寂静，完全可以遮破外道认为我存在、身体干净、万法实有等观点。 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有部经部以及唯识、中观三种瑜伽根据智慧是否符合所知实相的差别而上上超胜下下。小乘的有部和经部，最终皆承认无分微尘、无分刹那实有。但通过唯识宗世亲论师的六种微尘观察方法，或者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释量论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中的生似理来剖析，他们的观点根本无法立足。唯识宗还承认成实的依他起心识。这个观点，以中观自续派和应成派的离一多因、金刚屑因等理论，完全是可以破除的。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366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116126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以二同许喻。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1735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</a:t>
            </a:r>
            <a:r>
              <a:rPr lang="zh-CN" altLang="en-US" sz="1800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6</a:t>
            </a:r>
            <a:r>
              <a:rPr lang="zh-CN" altLang="en-US" sz="1800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  <a:endParaRPr lang="zh-CN" altLang="en-US" sz="1800" dirty="0">
              <a:solidFill>
                <a:srgbClr val="8A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2775" y="1477287"/>
            <a:ext cx="7991475" cy="509370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  <a:buNone/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消</a:t>
            </a:r>
            <a:r>
              <a:rPr lang="zh-CN" altLang="en-US" sz="1800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文释义</a:t>
            </a:r>
            <a:endParaRPr lang="en-US" altLang="zh-CN" sz="1800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有人提出这样的疑问：“我眼睛看到的柱子、耳朵听到的声音，确确实实是存在的，为什么说它是虚妄的？这不是诽谤现实吗？你们中观宗如何建立自己的观点？” 答曰：以你我二者共同承认的比喻即可成立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本颂重点</a:t>
            </a:r>
            <a:endParaRPr lang="en-US" altLang="zh-CN" sz="1800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1. 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颂中包含有隐蔽的疑问，所以在学习本颂时一定要先了解对方的观点。颂词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7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也有隐蔽的疑问。 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善天尊者解释说：运用双方一致承认并且是共所周知的比喻来建立所立而不需要观察。</a:t>
            </a:r>
          </a:p>
          <a:p>
            <a:pPr eaLnBrk="1" latinLnBrk="1" hangingPunct="1">
              <a:lnSpc>
                <a:spcPts val="2600"/>
              </a:lnSpc>
            </a:pP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相关</a:t>
            </a:r>
            <a:r>
              <a:rPr lang="zh-CN" altLang="en-US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教</a:t>
            </a: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证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1. 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金刚经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说：“一切有为法，如梦幻泡影，如露亦如电。” 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般若经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云：“一切法如梦如幻，涅槃亦如梦如幻，较涅槃有胜法者，此亦如梦如幻。”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533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116126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为果不观察。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1735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</a:t>
            </a:r>
            <a:r>
              <a:rPr lang="zh-CN" altLang="en-US" sz="1800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6</a:t>
            </a:r>
            <a:r>
              <a:rPr lang="zh-CN" altLang="en-US" sz="1800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  <a:endParaRPr lang="zh-CN" altLang="en-US" sz="1800" dirty="0">
              <a:solidFill>
                <a:srgbClr val="8A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2775" y="1477287"/>
            <a:ext cx="7991475" cy="3760004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  <a:buNone/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消</a:t>
            </a:r>
            <a:r>
              <a:rPr lang="zh-CN" altLang="en-US" sz="1800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文释义</a:t>
            </a:r>
            <a:endParaRPr lang="en-US" altLang="zh-CN" sz="1800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如果对方说：假设一切法均无实有，那么就不能依靠布施等获得菩提，因此也就不必为菩提而布施经历六度万行了。驳：胜义中虽然无有，但在未经观察的世俗中却是存在的，因而为证菩提果发放布施等无有相违之处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本颂重点</a:t>
            </a:r>
            <a:endParaRPr lang="en-US" altLang="zh-CN" sz="1800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1. 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颂为遣除世俗之五个争论中的第一个“遣除不行道之诤辩”。 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解答这个疑问的关键是一定要分清胜义谛和世俗谛。</a:t>
            </a:r>
          </a:p>
          <a:p>
            <a:pPr eaLnBrk="1" latinLnBrk="1" hangingPunct="1">
              <a:lnSpc>
                <a:spcPts val="2600"/>
              </a:lnSpc>
            </a:pP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相关</a:t>
            </a:r>
            <a:r>
              <a:rPr lang="zh-CN" altLang="en-US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教</a:t>
            </a: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证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入中论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云：“设若观察此诸法，离真实性不可得。”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809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75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76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28677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8" name="TextBox 16"/>
          <p:cNvSpPr/>
          <p:nvPr/>
        </p:nvSpPr>
        <p:spPr>
          <a:xfrm>
            <a:off x="857250" y="2060575"/>
            <a:ext cx="6902450" cy="1322082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1.《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智慧品</a:t>
            </a: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中所讲的智慧，是什么样的智慧？你在学习本品之前有何打算？</a:t>
            </a:r>
          </a:p>
        </p:txBody>
      </p:sp>
      <p:pic>
        <p:nvPicPr>
          <p:cNvPr id="28679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80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1869150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“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此等一切支，佛为智慧说”，对这句话的解释，无著论师和麦彭仁波切有何差别？你认为哪种更合理？请说明理由。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1869150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3. 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有些人对修积世俗善根饶有兴趣，但对闻思修空性法门却不提倡，这样会有什么结果？为什么？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1869150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“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修慧不修福，罗汉托空钵；修福不修慧，大象披璎珞。”这个公案对你有何启示？你打算怎样将这个道理告诉更多的人？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1322082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5. 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智慧有哪两种分类？各自的本体是什么？你觉得明白这一点有什么必要？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1869150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6. 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认识二谛的人有哪两种？这两种人是如何区别的？各自的范围是什么？怎样理解他们之间“复因慧差别，层层更超胜”？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1869150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7. 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有些人经常说这个经典说得不对、那个大德讲得不合理，你如何看待这种现象？请以教证、理证进行剖析。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17374253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1869150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8. 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世间人认为万法是实实在在的，而佛教所谓的“诸法皆空”是诽谤现实。对此，你该如何驳斥？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22166808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1869150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9. 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如果有人提出疑问：“既然万法如梦如幻，无有实质，那为证悟佛果而精勤修道又有什么用呢？”这时候你该如何回答？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15976410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683568" y="1844824"/>
            <a:ext cx="7560840" cy="2572524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若生起了空性智慧，则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便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能遣除三界中的一切痛苦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会受到无数人的顶礼与供养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容易生起菩提心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一定会对芸芸众生生起悲心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11870496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395536" y="1412776"/>
            <a:ext cx="8064896" cy="4917103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若生起了空性智慧，则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便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能遣除三界中的一切痛苦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会受到无数人的顶礼与供养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容易生起菩提心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一定会对芸芸众生生起悲心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ACD</a:t>
            </a: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解析：上师在本课中讲到“假如生起了空性智慧，便能遣除三界中的一切痛苦（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），菩提心也容易生得起来（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）。”“如果生起了空性智慧，看见芸芸众生因实执而日夜劳碌，对他们一定会生起悲心的（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）。”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dirty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21751996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611560" y="1916832"/>
            <a:ext cx="8064896" cy="2572524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想熄灭自他的痛苦，一定要依靠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0" indent="-457200" algn="l" hangingPunct="1">
              <a:lnSpc>
                <a:spcPct val="120000"/>
              </a:lnSpc>
              <a:spcBef>
                <a:spcPct val="0"/>
              </a:spcBef>
              <a:buClrTx/>
              <a:buSzTx/>
              <a:buAutoNum type="alphaUcPeriod"/>
            </a:pP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良好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的医疗条件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心理医生的正确疏导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空性见解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大悲心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13479516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395536" y="1412776"/>
            <a:ext cx="8064896" cy="4448187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想熄灭自他的痛苦，一定要依靠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0" indent="-457200" algn="l" hangingPunct="1">
              <a:lnSpc>
                <a:spcPct val="120000"/>
              </a:lnSpc>
              <a:spcBef>
                <a:spcPct val="0"/>
              </a:spcBef>
              <a:buClrTx/>
              <a:buSzTx/>
              <a:buAutoNum type="alphaUcPeriod"/>
            </a:pP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良好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的医疗条件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心理医生的正确疏导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空性见解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大悲心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解析：主要考察颂词“故欲息苦者，当启空性慧。”的法义理解。上师在本课中讲到：“熄灭自他的痛苦，一定要靠空性见解（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），这是极为殊胜的窍诀。”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dirty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9256594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378880" y="1268760"/>
            <a:ext cx="8582081" cy="2572524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“二谛”的分类和定义，表述正确的是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二谛”指的是“胜义谛”和“世俗谛”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世俗谛”指的是语言和分别的对境，是虚妄不实的法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胜义谛”指的是一切真实不虚的法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世俗谛”是凡夫人的境界，“胜义谛”是圣者的境界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22645826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159388" y="620688"/>
            <a:ext cx="8781573" cy="6323850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“二谛”的分类和定义，表述正确的是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二谛”指的是“胜义谛”和“世俗谛”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世俗谛”指的是语言和分别的对境，是虚妄不实的法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胜义谛”指的是一切真实不虚的法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世俗谛”是凡夫人的境界，“胜义谛”是圣者的境界。答案</a:t>
            </a: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ABCD</a:t>
            </a: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解析：主要考察颂词“世俗与胜义，许之为二谛。”的法义理解。上师在本课中讲到：“假象的世俗谛、真相的胜义谛，即是我们所承许的二谛（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）”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“所谓的世俗谛，是语言和分别的对境，它是虚妄不实的法（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）”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“真实不虚的一切法，全部安立为胜义谛（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）”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“‘谛’有真实之意，之所以称为世俗谛，是因为语言、分别的对境是虚假的，但凡夫人往往却执为真实（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）”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“而胜义谛是圣者的境界（</a:t>
            </a: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）”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dirty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32538837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378880" y="980728"/>
            <a:ext cx="8582081" cy="2572524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“二谛”的本体，表述正确的是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世俗谛”的本体是“心的对境”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胜义谛”的本体不是凡夫人语言、身体、分别念的对境；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世俗谛”就是虚妄分别的对境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胜义谛”远离一切戏论，以凡夫人的心识无法了知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1214562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378880" y="980728"/>
            <a:ext cx="8582081" cy="5854934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“二谛”的本体，表述正确的是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世俗谛”的本体是“心的对境”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胜义谛”的本体不是凡夫人语言、身体、分别念的对境；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世俗谛”就是虚妄分别的对境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胜义谛”远离一切戏论，以凡夫人的心识无法了知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ABCD</a:t>
            </a: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解析：主要考察“二谛的本体”。上师在本课中讲到：“胜义谛并不是分别心的对境（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），心的对境全部是世俗谛（</a:t>
            </a: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）”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“胜义谛不是凡夫人语言、身体、分别念的对境（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）”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“凡属于分别的对境，统统是世俗谛（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）”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“世俗谛是虚妄分别的对境（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），不是超越一切境界的法；胜义谛远离一切戏论，一凡夫人的心识无法了知（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）”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dirty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10935147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378880" y="980728"/>
            <a:ext cx="8582081" cy="2572524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“世间瑜伽士”的表述，正确的是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具有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寂止和胜观功德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通过闻思修习，证悟无我境界的人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小乘（有部宗和经部宗）和大乘（唯识宗和中观宗）行人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瑜伽高手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25181763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378880" y="980728"/>
            <a:ext cx="8582081" cy="5386018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“世间瑜伽士”的表述，正确的是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具有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寂止和胜观功德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通过闻思修习，证悟无我境界的人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小乘（有部宗和经部宗）和大乘（唯识宗和中观宗）行人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瑜伽高手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ABC</a:t>
            </a: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解析：上师在本课中讲到：“诸多论典中说，具有寂止和胜观功德的人 就叫世间瑜伽士（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）”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“通过闻思修习，证悟无我境界的人，叫世间瑜伽士（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）”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“世间瑜伽士指入于佛教的内道行人，它可分为大乘和小乘，小乘是有部宗和经部宗，大乘是唯识宗和中观宗（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）”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41577770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378880" y="980728"/>
            <a:ext cx="8582081" cy="3979271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“世间平凡士”和“世间瑜伽士”之间的见解差别，表述正确的是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0" indent="-457200" algn="l" hangingPunct="1">
              <a:lnSpc>
                <a:spcPct val="120000"/>
              </a:lnSpc>
              <a:spcBef>
                <a:spcPct val="0"/>
              </a:spcBef>
              <a:buClrTx/>
              <a:buSzTx/>
              <a:buAutoNum type="alphaUcPeriod"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世间瑜伽士”能遮破“世间平凡士”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世间瑜伽士”中，以通达空性智慧的差别，上上者能超胜下下者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世间平凡士”中，没有学过宗派的人不如学过宗派的外道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世间平凡士”中的外道不如“世间瑜伽士”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20220880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35496" y="738188"/>
            <a:ext cx="9108504" cy="6323850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“世间平凡士”和“世间瑜伽士”之间的见解差别，表述正确的是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0" indent="-457200" algn="l" hangingPunct="1">
              <a:lnSpc>
                <a:spcPct val="120000"/>
              </a:lnSpc>
              <a:spcBef>
                <a:spcPct val="0"/>
              </a:spcBef>
              <a:buClrTx/>
              <a:buSzTx/>
              <a:buAutoNum type="alphaUcPeriod"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世间瑜伽士”能遮破“世间平凡士”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世间瑜伽士”中，以通达空性智慧的差别，上上者能超胜下下者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世间平凡士”中，没有学过宗派的人不如学过宗派的外道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“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世间平凡士”中的外道不如“世间瑜伽士”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ABCD</a:t>
            </a: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解析：主要考察“妨害之次第”。上师在本课中讲到：“瑜伽士能遮破平凡士的观点（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），而瑜伽士当中，又以通达空性智慧的差别，上上者能超越下下者（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）”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“在平凡士中，没有学过宗派的人不如学过宗派的一些外道（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）”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“平凡士中的外道与瑜伽士相比，就远远不如了（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）”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1257113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35496" y="738188"/>
            <a:ext cx="9108504" cy="4917103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“世间平凡士”和“世间瑜伽士”之间的见解，从低到高排列，正确的是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学过宗派的人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学过宗派的外道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小乘经部宗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小乘有部宗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大乘唯识宗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大乘中观宗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学过宗派的外道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未学过宗派的人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小乘经部宗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小乘有部宗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大乘中观宗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大乘唯识宗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未学过宗派的人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学过宗派的外道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小乘有部宗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小乘经部宗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大乘唯识宗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大乘中观宗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未学过宗派的人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学过宗派的外道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小乘经部宗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小乘有部宗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大乘唯识宗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大乘中观宗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5639677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35496" y="738188"/>
            <a:ext cx="9108504" cy="6089392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 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“世间平凡士”和“世间瑜伽士”之间的见解，从低到高排列，正确的是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学过宗派的人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学过宗派的外道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小乘经部宗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小乘有部宗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大乘唯识宗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大乘中观宗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学过宗派的外道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未学过宗派的人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小乘经部宗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小乘有部宗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大乘中观宗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大乘唯识宗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未学过宗派的人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学过宗派的外道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小乘有部宗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小乘经部宗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大乘唯识宗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大乘中观宗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未学过宗派的人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学过宗派的外道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小乘经部宗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小乘有部宗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大乘唯识宗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大乘中观宗</a:t>
            </a: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0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解析：主要考察“妨害之次第”。根据上师在本课中的传法内容，法本中相关排列可知，“世间平凡士”和“世间瑜伽士”之间的见解，从低到高排列依次为“未学过宗派的人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学过宗派的外道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小乘有部宗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小乘经部宗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大乘唯识宗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大乘中观宗（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）。”</a:t>
            </a:r>
            <a:r>
              <a:rPr lang="en-US" altLang="zh-CN" sz="20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sz="20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153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20880939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 idx="4294967295"/>
          </p:nvPr>
        </p:nvSpPr>
        <p:spPr>
          <a:xfrm>
            <a:off x="638175" y="312738"/>
            <a:ext cx="7851775" cy="654050"/>
          </a:xfrm>
          <a:solidFill>
            <a:srgbClr val="990000">
              <a:alpha val="100000"/>
            </a:srgbClr>
          </a:solidFill>
        </p:spPr>
        <p:txBody>
          <a:bodyPr vert="horz" wrap="square" lIns="91440" tIns="45720" rIns="91440" bIns="45720" anchor="b" anchorCtr="0"/>
          <a:lstStyle/>
          <a:p>
            <a:pPr algn="ctr" eaLnBrk="1" hangingPunct="1"/>
            <a:r>
              <a:rPr lang="zh-CN" altLang="zh-CN" dirty="0">
                <a:solidFill>
                  <a:schemeClr val="bg1"/>
                </a:solidFill>
                <a:latin typeface="幼圆" pitchFamily="49" charset="-122"/>
              </a:rPr>
              <a:t>回      向</a:t>
            </a:r>
          </a:p>
        </p:txBody>
      </p:sp>
      <p:sp>
        <p:nvSpPr>
          <p:cNvPr id="32771" name="Rectangle 3"/>
          <p:cNvSpPr>
            <a:spLocks noGrp="1"/>
          </p:cNvSpPr>
          <p:nvPr>
            <p:ph type="body" idx="4294967295"/>
          </p:nvPr>
        </p:nvSpPr>
        <p:spPr>
          <a:xfrm>
            <a:off x="1849438" y="1111250"/>
            <a:ext cx="5429250" cy="5491163"/>
          </a:xfrm>
          <a:ln w="76200" cmpd="tri">
            <a:solidFill>
              <a:srgbClr val="990000">
                <a:alpha val="100000"/>
              </a:srgbClr>
            </a:solidFill>
            <a:miter lim="800000"/>
          </a:ln>
        </p:spPr>
        <p:txBody>
          <a:bodyPr vert="horz" wrap="square" lIns="91440" tIns="45720" rIns="91440" bIns="45720" anchor="t" anchorCtr="0"/>
          <a:lstStyle/>
          <a:p>
            <a:pPr algn="ctr" eaLnBrk="1" hangingPunct="1">
              <a:lnSpc>
                <a:spcPct val="90000"/>
              </a:lnSpc>
              <a:buNone/>
            </a:pPr>
            <a:endParaRPr lang="zh-CN" altLang="en-US" sz="1800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所南德义檀嘉热巴涅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托内尼波札南潘协将 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杰嘎纳其瓦隆彻巴耶 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哲波措利卓瓦卓瓦效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文殊师利勇猛智  普贤慧行亦复然</a:t>
            </a: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我今回向诸善根   随彼一切常修学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三世诸佛所称叹   如是最胜诸大愿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我今回向诸善根   为得普贤殊胜行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生生世世不离师</a:t>
            </a:r>
            <a:r>
              <a:rPr lang="en-US" altLang="zh-CN" b="1" dirty="0">
                <a:solidFill>
                  <a:srgbClr val="990000"/>
                </a:solidFill>
                <a:latin typeface="宋体" panose="02010600030101010101" pitchFamily="2" charset="-122"/>
              </a:rPr>
              <a:t>   </a:t>
            </a: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恒时享用胜法乐</a:t>
            </a:r>
            <a:endParaRPr lang="en-US" altLang="zh-CN" b="1" dirty="0">
              <a:solidFill>
                <a:srgbClr val="990000"/>
              </a:solidFill>
              <a:latin typeface="宋体" panose="02010600030101010101" pitchFamily="2" charset="-122"/>
            </a:endParaRPr>
          </a:p>
          <a:p>
            <a:pPr algn="ctr" eaLnBrk="1" hangingPunct="1">
              <a:lnSpc>
                <a:spcPct val="90000"/>
              </a:lnSpc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圆满地道功德已</a:t>
            </a:r>
            <a:r>
              <a:rPr lang="en-US" altLang="zh-CN" b="1" dirty="0">
                <a:solidFill>
                  <a:srgbClr val="990000"/>
                </a:solidFill>
                <a:latin typeface="宋体" panose="02010600030101010101" pitchFamily="2" charset="-122"/>
              </a:rPr>
              <a:t>   </a:t>
            </a: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</a:rPr>
              <a:t>唯愿速得金刚持</a:t>
            </a:r>
          </a:p>
        </p:txBody>
      </p:sp>
      <p:pic>
        <p:nvPicPr>
          <p:cNvPr id="3277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996950"/>
            <a:ext cx="1504950" cy="18526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8_A000120150318A04PWBG">
  <a:themeElements>
    <a:clrScheme name="8_A000120150318A04PWBG 1">
      <a:dk1>
        <a:srgbClr val="5F5F5F"/>
      </a:dk1>
      <a:lt1>
        <a:srgbClr val="FFFFFF"/>
      </a:lt1>
      <a:dk2>
        <a:srgbClr val="5F5F5F"/>
      </a:dk2>
      <a:lt2>
        <a:srgbClr val="FFFFFF"/>
      </a:lt2>
      <a:accent1>
        <a:srgbClr val="826951"/>
      </a:accent1>
      <a:accent2>
        <a:srgbClr val="C0923E"/>
      </a:accent2>
      <a:accent3>
        <a:srgbClr val="FFFFFF"/>
      </a:accent3>
      <a:accent4>
        <a:srgbClr val="505050"/>
      </a:accent4>
      <a:accent5>
        <a:srgbClr val="C1B9B3"/>
      </a:accent5>
      <a:accent6>
        <a:srgbClr val="AE8437"/>
      </a:accent6>
      <a:hlink>
        <a:srgbClr val="00B0F0"/>
      </a:hlink>
      <a:folHlink>
        <a:srgbClr val="AFB2B4"/>
      </a:folHlink>
    </a:clrScheme>
    <a:fontScheme name="8_A000120150318A04PWBG">
      <a:majorFont>
        <a:latin typeface="微软雅黑"/>
        <a:ea typeface="微软雅黑"/>
        <a:cs typeface=""/>
      </a:majorFont>
      <a:minorFont>
        <a:latin typeface="幼圆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8_A000120150318A04PWBG 1">
        <a:dk1>
          <a:srgbClr val="5F5F5F"/>
        </a:dk1>
        <a:lt1>
          <a:srgbClr val="FFFFFF"/>
        </a:lt1>
        <a:dk2>
          <a:srgbClr val="5F5F5F"/>
        </a:dk2>
        <a:lt2>
          <a:srgbClr val="FFFFFF"/>
        </a:lt2>
        <a:accent1>
          <a:srgbClr val="826951"/>
        </a:accent1>
        <a:accent2>
          <a:srgbClr val="C0923E"/>
        </a:accent2>
        <a:accent3>
          <a:srgbClr val="FFFFFF"/>
        </a:accent3>
        <a:accent4>
          <a:srgbClr val="505050"/>
        </a:accent4>
        <a:accent5>
          <a:srgbClr val="C1B9B3"/>
        </a:accent5>
        <a:accent6>
          <a:srgbClr val="AE8437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0_A000120150324A07PWBG">
  <a:themeElements>
    <a:clrScheme name="10_A000120150324A07PWBG 1">
      <a:dk1>
        <a:srgbClr val="5F5F5F"/>
      </a:dk1>
      <a:lt1>
        <a:srgbClr val="FFFFFF"/>
      </a:lt1>
      <a:dk2>
        <a:srgbClr val="5F5F5F"/>
      </a:dk2>
      <a:lt2>
        <a:srgbClr val="FFFFFF"/>
      </a:lt2>
      <a:accent1>
        <a:srgbClr val="826951"/>
      </a:accent1>
      <a:accent2>
        <a:srgbClr val="B78623"/>
      </a:accent2>
      <a:accent3>
        <a:srgbClr val="FFFFFF"/>
      </a:accent3>
      <a:accent4>
        <a:srgbClr val="505050"/>
      </a:accent4>
      <a:accent5>
        <a:srgbClr val="C1B9B3"/>
      </a:accent5>
      <a:accent6>
        <a:srgbClr val="A6791F"/>
      </a:accent6>
      <a:hlink>
        <a:srgbClr val="00B0F0"/>
      </a:hlink>
      <a:folHlink>
        <a:srgbClr val="AFB2B4"/>
      </a:folHlink>
    </a:clrScheme>
    <a:fontScheme name="10_A000120150324A07PWBG">
      <a:majorFont>
        <a:latin typeface="微软雅黑"/>
        <a:ea typeface="微软雅黑"/>
        <a:cs typeface=""/>
      </a:majorFont>
      <a:minorFont>
        <a:latin typeface="幼圆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_A000120150324A07PWBG 1">
        <a:dk1>
          <a:srgbClr val="5F5F5F"/>
        </a:dk1>
        <a:lt1>
          <a:srgbClr val="FFFFFF"/>
        </a:lt1>
        <a:dk2>
          <a:srgbClr val="5F5F5F"/>
        </a:dk2>
        <a:lt2>
          <a:srgbClr val="FFFFFF"/>
        </a:lt2>
        <a:accent1>
          <a:srgbClr val="826951"/>
        </a:accent1>
        <a:accent2>
          <a:srgbClr val="B78623"/>
        </a:accent2>
        <a:accent3>
          <a:srgbClr val="FFFFFF"/>
        </a:accent3>
        <a:accent4>
          <a:srgbClr val="505050"/>
        </a:accent4>
        <a:accent5>
          <a:srgbClr val="C1B9B3"/>
        </a:accent5>
        <a:accent6>
          <a:srgbClr val="A6791F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3805</Words>
  <Application>Microsoft Office PowerPoint</Application>
  <PresentationFormat>全屏显示(4:3)</PresentationFormat>
  <Paragraphs>351</Paragraphs>
  <Slides>40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40</vt:i4>
      </vt:variant>
    </vt:vector>
  </HeadingPairs>
  <TitlesOfParts>
    <vt:vector size="51" baseType="lpstr">
      <vt:lpstr>黑体</vt:lpstr>
      <vt:lpstr>楷体</vt:lpstr>
      <vt:lpstr>宋体</vt:lpstr>
      <vt:lpstr>微软雅黑</vt:lpstr>
      <vt:lpstr>幼圆</vt:lpstr>
      <vt:lpstr>Arial</vt:lpstr>
      <vt:lpstr>Calibri</vt:lpstr>
      <vt:lpstr>Wingdings</vt:lpstr>
      <vt:lpstr>Wingdings 2</vt:lpstr>
      <vt:lpstr>8_A000120150318A04PWBG</vt:lpstr>
      <vt:lpstr>10_A000120150324A07PWBG</vt:lpstr>
      <vt:lpstr>入行论153课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回      向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入行论78课</dc:title>
  <dc:creator>Lenovo</dc:creator>
  <cp:lastModifiedBy>Microsoft 帐户</cp:lastModifiedBy>
  <cp:revision>214</cp:revision>
  <dcterms:created xsi:type="dcterms:W3CDTF">2015-10-10T17:40:00Z</dcterms:created>
  <dcterms:modified xsi:type="dcterms:W3CDTF">2026-06-12T10:00:46Z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2052-12.1.0.26375</vt:lpwstr>
  </property>
  <property fmtid="{D5CDD505-2E9C-101B-9397-08002B2CF9AE}" pid="3" name="ICV">
    <vt:lpwstr>E89B3DCEDA9042B3ADCAADA8FA02EABD_13</vt:lpwstr>
  </property>
</Properties>
</file>