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30"/>
  </p:notesMasterIdLst>
  <p:handoutMasterIdLst>
    <p:handoutMasterId r:id="rId31"/>
  </p:handoutMasterIdLst>
  <p:sldIdLst>
    <p:sldId id="257" r:id="rId3"/>
    <p:sldId id="258" r:id="rId4"/>
    <p:sldId id="1819" r:id="rId5"/>
    <p:sldId id="2010" r:id="rId6"/>
    <p:sldId id="2001" r:id="rId7"/>
    <p:sldId id="2076" r:id="rId8"/>
    <p:sldId id="2283" r:id="rId9"/>
    <p:sldId id="2317" r:id="rId10"/>
    <p:sldId id="1804" r:id="rId11"/>
    <p:sldId id="2318" r:id="rId12"/>
    <p:sldId id="2154" r:id="rId13"/>
    <p:sldId id="2319" r:id="rId14"/>
    <p:sldId id="2208" r:id="rId15"/>
    <p:sldId id="2320" r:id="rId16"/>
    <p:sldId id="815" r:id="rId17"/>
    <p:sldId id="890" r:id="rId18"/>
    <p:sldId id="2058" r:id="rId19"/>
    <p:sldId id="2171" r:id="rId20"/>
    <p:sldId id="2306" r:id="rId21"/>
    <p:sldId id="2321" r:id="rId22"/>
    <p:sldId id="2322" r:id="rId23"/>
    <p:sldId id="2323" r:id="rId24"/>
    <p:sldId id="2324" r:id="rId25"/>
    <p:sldId id="2325" r:id="rId26"/>
    <p:sldId id="2326" r:id="rId27"/>
    <p:sldId id="2327" r:id="rId28"/>
    <p:sldId id="2328" r:id="rId29"/>
  </p:sldIdLst>
  <p:sldSz cx="9144000" cy="6858000" type="screen4x3"/>
  <p:notesSz cx="6858000" cy="9144000"/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6" userDrawn="1">
          <p15:clr>
            <a:srgbClr val="A4A3A4"/>
          </p15:clr>
        </p15:guide>
        <p15:guide id="2" pos="290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D341F"/>
    <a:srgbClr val="AA3F26"/>
    <a:srgbClr val="00339A"/>
    <a:srgbClr val="003FBC"/>
    <a:srgbClr val="FF6D6D"/>
    <a:srgbClr val="A20000"/>
    <a:srgbClr val="81301D"/>
    <a:srgbClr val="8771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066" autoAdjust="0"/>
    <p:restoredTop sz="95892" autoAdjust="0"/>
  </p:normalViewPr>
  <p:slideViewPr>
    <p:cSldViewPr snapToObjects="1" showGuides="1">
      <p:cViewPr varScale="1">
        <p:scale>
          <a:sx n="96" d="100"/>
          <a:sy n="96" d="100"/>
        </p:scale>
        <p:origin x="1368" y="-82"/>
      </p:cViewPr>
      <p:guideLst>
        <p:guide orient="horz" pos="2186"/>
        <p:guide pos="2903"/>
      </p:guideLst>
    </p:cSldViewPr>
  </p:slideViewPr>
  <p:outlineViewPr>
    <p:cViewPr>
      <p:scale>
        <a:sx n="33" d="100"/>
        <a:sy n="33" d="100"/>
      </p:scale>
      <p:origin x="0" y="-4498"/>
    </p:cViewPr>
  </p:outlineViewPr>
  <p:notesTextViewPr>
    <p:cViewPr>
      <p:scale>
        <a:sx n="1" d="1"/>
        <a:sy n="1" d="1"/>
      </p:scale>
      <p:origin x="0" y="0"/>
    </p:cViewPr>
  </p:notesTextViewPr>
  <p:sorterViewPr showFormatting="0">
    <p:cViewPr>
      <p:scale>
        <a:sx n="100" d="100"/>
        <a:sy n="100" d="100"/>
      </p:scale>
      <p:origin x="0" y="-3101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2026/6/12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4403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页眉占位符 1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buFontTx/>
              <a:buNone/>
              <a:defRPr sz="1200">
                <a:latin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099" name="日期占位符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buFontTx/>
              <a:buNone/>
              <a:defRPr sz="1200">
                <a:latin typeface="Calibri" panose="020F050202020403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76" name="幻灯片图像占位符 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noFill/>
          </a:ln>
        </p:spPr>
      </p:sp>
      <p:sp>
        <p:nvSpPr>
          <p:cNvPr id="4101" name="备注占位符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102" name="页脚占位符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buFontTx/>
              <a:buNone/>
              <a:defRPr sz="1200">
                <a:latin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103" name="灯片编号占位符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buFontTx/>
              <a:buNone/>
              <a:defRPr sz="1200">
                <a:latin typeface="Calibri" panose="020F050202020403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0555031-67E6-4789-9C03-D478E6AD99D7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005090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095E5AF-9B0D-4B40-9732-7A5A0DFCF7FA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2026/6/12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42648F0-3BEB-46D0-946B-15A1CD538452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095E5AF-9B0D-4B40-9732-7A5A0DFCF7FA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2026/6/12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42648F0-3BEB-46D0-946B-15A1CD538452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095E5AF-9B0D-4B40-9732-7A5A0DFCF7FA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2026/6/12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42648F0-3BEB-46D0-946B-15A1CD538452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19100" y="1184275"/>
            <a:ext cx="4068763" cy="535463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0263" y="1184275"/>
            <a:ext cx="4070350" cy="535463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095E5AF-9B0D-4B40-9732-7A5A0DFCF7FA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2026/6/12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42648F0-3BEB-46D0-946B-15A1CD538452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095E5AF-9B0D-4B40-9732-7A5A0DFCF7FA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2026/6/12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42648F0-3BEB-46D0-946B-15A1CD538452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095E5AF-9B0D-4B40-9732-7A5A0DFCF7FA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2026/6/12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42648F0-3BEB-46D0-946B-15A1CD538452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095E5AF-9B0D-4B40-9732-7A5A0DFCF7FA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2026/6/12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42648F0-3BEB-46D0-946B-15A1CD538452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095E5AF-9B0D-4B40-9732-7A5A0DFCF7FA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2026/6/12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42648F0-3BEB-46D0-946B-15A1CD538452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just" defTabSz="914400" rtl="0" eaLnBrk="0" fontAlgn="base" latinLnBrk="0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/>
            </a:pPr>
            <a:endParaRPr kumimoji="0" lang="zh-CN" alt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095E5AF-9B0D-4B40-9732-7A5A0DFCF7FA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2026/6/12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42648F0-3BEB-46D0-946B-15A1CD538452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095E5AF-9B0D-4B40-9732-7A5A0DFCF7FA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2026/6/12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42648F0-3BEB-46D0-946B-15A1CD538452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37338" y="254000"/>
            <a:ext cx="2073275" cy="6284913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15925" y="254000"/>
            <a:ext cx="6069013" cy="6284913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095E5AF-9B0D-4B40-9732-7A5A0DFCF7FA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2026/6/12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42648F0-3BEB-46D0-946B-15A1CD538452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B4F9C41A-BD3B-44FB-8B34-C9EF4817288B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2026/6/12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2DF54B1-C566-493B-9294-82CB0EF187F0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B4F9C41A-BD3B-44FB-8B34-C9EF4817288B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2026/6/12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2DF54B1-C566-493B-9294-82CB0EF187F0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B4F9C41A-BD3B-44FB-8B34-C9EF4817288B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2026/6/12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2DF54B1-C566-493B-9294-82CB0EF187F0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19100" y="1219200"/>
            <a:ext cx="4068763" cy="4572000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0263" y="1219200"/>
            <a:ext cx="4070350" cy="4572000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B4F9C41A-BD3B-44FB-8B34-C9EF4817288B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2026/6/12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2DF54B1-C566-493B-9294-82CB0EF187F0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B4F9C41A-BD3B-44FB-8B34-C9EF4817288B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2026/6/12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2DF54B1-C566-493B-9294-82CB0EF187F0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B4F9C41A-BD3B-44FB-8B34-C9EF4817288B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2026/6/12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2DF54B1-C566-493B-9294-82CB0EF187F0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B4F9C41A-BD3B-44FB-8B34-C9EF4817288B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2026/6/12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2DF54B1-C566-493B-9294-82CB0EF187F0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B4F9C41A-BD3B-44FB-8B34-C9EF4817288B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2026/6/12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2DF54B1-C566-493B-9294-82CB0EF187F0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just" defTabSz="914400" rtl="0" eaLnBrk="0" fontAlgn="base" latinLnBrk="0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None/>
              <a:defRPr/>
            </a:pPr>
            <a:endParaRPr kumimoji="0" lang="zh-CN" alt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B4F9C41A-BD3B-44FB-8B34-C9EF4817288B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2026/6/12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2DF54B1-C566-493B-9294-82CB0EF187F0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B4F9C41A-BD3B-44FB-8B34-C9EF4817288B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2026/6/12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2DF54B1-C566-493B-9294-82CB0EF187F0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38925" y="312738"/>
            <a:ext cx="2071688" cy="5478462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19100" y="312738"/>
            <a:ext cx="6067425" cy="5478462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B4F9C41A-BD3B-44FB-8B34-C9EF4817288B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2026/6/12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2DF54B1-C566-493B-9294-82CB0EF187F0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7"/>
          <p:cNvPicPr>
            <a:picLocks noChangeAspect="1"/>
          </p:cNvPicPr>
          <p:nvPr/>
        </p:nvPicPr>
        <p:blipFill>
          <a:blip r:embed="rId13"/>
          <a:srcRect t="1688" b="27"/>
          <a:stretch>
            <a:fillRect/>
          </a:stretch>
        </p:blipFill>
        <p:spPr>
          <a:xfrm>
            <a:off x="-33337" y="0"/>
            <a:ext cx="9177337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7" name="KSO_BT1"/>
          <p:cNvSpPr>
            <a:spLocks noGrp="1"/>
          </p:cNvSpPr>
          <p:nvPr>
            <p:ph type="title"/>
          </p:nvPr>
        </p:nvSpPr>
        <p:spPr>
          <a:xfrm>
            <a:off x="415925" y="254000"/>
            <a:ext cx="8291513" cy="709613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/>
            <a:r>
              <a:rPr lang="zh-CN" altLang="zh-CN" dirty="0"/>
              <a:t>单击此处编辑母版标题样式</a:t>
            </a:r>
          </a:p>
        </p:txBody>
      </p:sp>
      <p:sp>
        <p:nvSpPr>
          <p:cNvPr id="1028" name="KSO_BC1"/>
          <p:cNvSpPr>
            <a:spLocks noGrp="1"/>
          </p:cNvSpPr>
          <p:nvPr>
            <p:ph type="body"/>
          </p:nvPr>
        </p:nvSpPr>
        <p:spPr>
          <a:xfrm>
            <a:off x="419100" y="1184275"/>
            <a:ext cx="8291513" cy="535463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zh-CN" dirty="0"/>
              <a:t>单击此处编辑母版文本样式</a:t>
            </a:r>
          </a:p>
          <a:p>
            <a:pPr lvl="1"/>
            <a:r>
              <a:rPr lang="zh-CN" altLang="zh-CN" dirty="0"/>
              <a:t>第二级</a:t>
            </a:r>
          </a:p>
        </p:txBody>
      </p:sp>
      <p:sp>
        <p:nvSpPr>
          <p:cNvPr id="1029" name="KSO_FD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eaLnBrk="1" hangingPunct="1">
              <a:buFont typeface="Arial" panose="020B0604020202020204" pitchFamily="34" charset="0"/>
              <a:buNone/>
              <a:defRPr sz="1200">
                <a:solidFill>
                  <a:srgbClr val="9D9D9D"/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095E5AF-9B0D-4B40-9732-7A5A0DFCF7FA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2026/6/12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30" name="KSO_FT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 eaLnBrk="1" hangingPunct="1">
              <a:buFont typeface="Arial" panose="020B0604020202020204" pitchFamily="34" charset="0"/>
              <a:buNone/>
              <a:defRPr sz="1200">
                <a:solidFill>
                  <a:srgbClr val="9D9D9D"/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31" name="KSO_FN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buFont typeface="Arial" panose="020B0604020202020204" pitchFamily="34" charset="0"/>
              <a:buNone/>
              <a:defRPr sz="1200">
                <a:solidFill>
                  <a:srgbClr val="9D9D9D"/>
                </a:solidFill>
                <a:latin typeface="+mn-lt"/>
                <a:ea typeface="+mn-ea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42648F0-3BEB-46D0-946B-15A1CD538452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微软雅黑" panose="020B0503020204020204" pitchFamily="34" charset="-122"/>
          <a:ea typeface="微软雅黑" panose="020B0503020204020204" pitchFamily="34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微软雅黑" panose="020B0503020204020204" pitchFamily="34" charset="-122"/>
          <a:ea typeface="微软雅黑" panose="020B0503020204020204" pitchFamily="34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微软雅黑" panose="020B0503020204020204" pitchFamily="34" charset="-122"/>
          <a:ea typeface="微软雅黑" panose="020B0503020204020204" pitchFamily="34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微软雅黑" panose="020B0503020204020204" pitchFamily="34" charset="-122"/>
          <a:ea typeface="微软雅黑" panose="020B0503020204020204" pitchFamily="34" charset="-122"/>
        </a:defRPr>
      </a:lvl5pPr>
      <a:lvl6pPr marL="4572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微软雅黑" panose="020B0503020204020204" pitchFamily="34" charset="-122"/>
          <a:ea typeface="微软雅黑" panose="020B0503020204020204" pitchFamily="34" charset="-122"/>
        </a:defRPr>
      </a:lvl6pPr>
      <a:lvl7pPr marL="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微软雅黑" panose="020B0503020204020204" pitchFamily="34" charset="-122"/>
          <a:ea typeface="微软雅黑" panose="020B0503020204020204" pitchFamily="34" charset="-122"/>
        </a:defRPr>
      </a:lvl7pPr>
      <a:lvl8pPr marL="1371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微软雅黑" panose="020B0503020204020204" pitchFamily="34" charset="-122"/>
          <a:ea typeface="微软雅黑" panose="020B0503020204020204" pitchFamily="34" charset="-122"/>
        </a:defRPr>
      </a:lvl8pPr>
      <a:lvl9pPr marL="1828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微软雅黑" panose="020B0503020204020204" pitchFamily="34" charset="-122"/>
          <a:ea typeface="微软雅黑" panose="020B0503020204020204" pitchFamily="34" charset="-122"/>
        </a:defRPr>
      </a:lvl9pPr>
    </p:titleStyle>
    <p:bodyStyle>
      <a:lvl1pPr marL="357505" indent="-357505" algn="just" rtl="0" eaLnBrk="0" fontAlgn="base" hangingPunct="0">
        <a:lnSpc>
          <a:spcPct val="110000"/>
        </a:lnSpc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" panose="05000000000000000000" pitchFamily="2" charset="2"/>
        <a:buChar char="{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357505" indent="-357505"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buClr>
          <a:srgbClr val="DABE8B"/>
        </a:buClr>
        <a:buFont typeface="幼圆" pitchFamily="49" charset="-122"/>
        <a:buChar char=" 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10"/>
          <p:cNvPicPr>
            <a:picLocks noChangeAspect="1"/>
          </p:cNvPicPr>
          <p:nvPr/>
        </p:nvPicPr>
        <p:blipFill>
          <a:blip r:embed="rId13"/>
          <a:srcRect l="1598" t="2747" r="1154" b="571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图片 11"/>
          <p:cNvPicPr>
            <a:picLocks noChangeAspect="1"/>
          </p:cNvPicPr>
          <p:nvPr/>
        </p:nvPicPr>
        <p:blipFill>
          <a:blip r:embed="rId14"/>
          <a:srcRect r="3616" b="10127"/>
          <a:stretch>
            <a:fillRect/>
          </a:stretch>
        </p:blipFill>
        <p:spPr>
          <a:xfrm>
            <a:off x="6967538" y="5340350"/>
            <a:ext cx="2176462" cy="15176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2" name="KSO_BT1"/>
          <p:cNvSpPr>
            <a:spLocks noGrp="1"/>
          </p:cNvSpPr>
          <p:nvPr>
            <p:ph type="title"/>
          </p:nvPr>
        </p:nvSpPr>
        <p:spPr>
          <a:xfrm>
            <a:off x="419100" y="312738"/>
            <a:ext cx="8291513" cy="65405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/>
            <a:r>
              <a:rPr lang="zh-CN" altLang="zh-CN" dirty="0"/>
              <a:t>单击此处编辑母版标题样式</a:t>
            </a:r>
          </a:p>
        </p:txBody>
      </p:sp>
      <p:sp>
        <p:nvSpPr>
          <p:cNvPr id="2053" name="KSO_BC1"/>
          <p:cNvSpPr>
            <a:spLocks noGrp="1"/>
          </p:cNvSpPr>
          <p:nvPr>
            <p:ph type="body"/>
          </p:nvPr>
        </p:nvSpPr>
        <p:spPr>
          <a:xfrm>
            <a:off x="419100" y="1219200"/>
            <a:ext cx="8291513" cy="45720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zh-CN" dirty="0"/>
              <a:t>单击此处编辑母版文本样式</a:t>
            </a:r>
          </a:p>
          <a:p>
            <a:pPr lvl="1"/>
            <a:r>
              <a:rPr lang="zh-CN" altLang="zh-CN" dirty="0"/>
              <a:t>第二级</a:t>
            </a:r>
          </a:p>
        </p:txBody>
      </p:sp>
      <p:sp>
        <p:nvSpPr>
          <p:cNvPr id="2054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eaLnBrk="1" hangingPunct="1">
              <a:buFont typeface="Arial" panose="020B0604020202020204" pitchFamily="34" charset="0"/>
              <a:buNone/>
              <a:defRPr sz="1200">
                <a:solidFill>
                  <a:srgbClr val="9D9D9D"/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B4F9C41A-BD3B-44FB-8B34-C9EF4817288B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2026/6/12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55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 eaLnBrk="1" hangingPunct="1">
              <a:buFont typeface="Arial" panose="020B0604020202020204" pitchFamily="34" charset="0"/>
              <a:buNone/>
              <a:defRPr sz="1200">
                <a:solidFill>
                  <a:srgbClr val="9D9D9D"/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56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buFont typeface="Arial" panose="020B0604020202020204" pitchFamily="34" charset="0"/>
              <a:buNone/>
              <a:defRPr sz="1200">
                <a:solidFill>
                  <a:srgbClr val="9D9D9D"/>
                </a:solidFill>
                <a:latin typeface="+mn-lt"/>
                <a:ea typeface="+mn-ea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2DF54B1-C566-493B-9294-82CB0EF187F0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D9D9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9D9D9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微软雅黑" panose="020B0503020204020204" pitchFamily="34" charset="-122"/>
          <a:ea typeface="微软雅黑" panose="020B0503020204020204" pitchFamily="34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微软雅黑" panose="020B0503020204020204" pitchFamily="34" charset="-122"/>
          <a:ea typeface="微软雅黑" panose="020B0503020204020204" pitchFamily="34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微软雅黑" panose="020B0503020204020204" pitchFamily="34" charset="-122"/>
          <a:ea typeface="微软雅黑" panose="020B0503020204020204" pitchFamily="34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微软雅黑" panose="020B0503020204020204" pitchFamily="34" charset="-122"/>
          <a:ea typeface="微软雅黑" panose="020B0503020204020204" pitchFamily="34" charset="-122"/>
        </a:defRPr>
      </a:lvl5pPr>
      <a:lvl6pPr marL="4572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微软雅黑" panose="020B0503020204020204" pitchFamily="34" charset="-122"/>
          <a:ea typeface="微软雅黑" panose="020B0503020204020204" pitchFamily="34" charset="-122"/>
        </a:defRPr>
      </a:lvl6pPr>
      <a:lvl7pPr marL="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微软雅黑" panose="020B0503020204020204" pitchFamily="34" charset="-122"/>
          <a:ea typeface="微软雅黑" panose="020B0503020204020204" pitchFamily="34" charset="-122"/>
        </a:defRPr>
      </a:lvl7pPr>
      <a:lvl8pPr marL="1371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微软雅黑" panose="020B0503020204020204" pitchFamily="34" charset="-122"/>
          <a:ea typeface="微软雅黑" panose="020B0503020204020204" pitchFamily="34" charset="-122"/>
        </a:defRPr>
      </a:lvl8pPr>
      <a:lvl9pPr marL="1828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微软雅黑" panose="020B0503020204020204" pitchFamily="34" charset="-122"/>
          <a:ea typeface="微软雅黑" panose="020B0503020204020204" pitchFamily="34" charset="-122"/>
        </a:defRPr>
      </a:lvl9pPr>
    </p:titleStyle>
    <p:bodyStyle>
      <a:lvl1pPr marL="357505" indent="-357505" algn="just" rtl="0" eaLnBrk="0" fontAlgn="base" hangingPunct="0">
        <a:lnSpc>
          <a:spcPct val="110000"/>
        </a:lnSpc>
        <a:spcBef>
          <a:spcPts val="6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f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357505" indent="-357505" algn="l" rtl="0" eaLnBrk="0" fontAlgn="base" hangingPunct="0">
        <a:lnSpc>
          <a:spcPct val="120000"/>
        </a:lnSpc>
        <a:spcBef>
          <a:spcPct val="0"/>
        </a:spcBef>
        <a:spcAft>
          <a:spcPts val="600"/>
        </a:spcAft>
        <a:buClr>
          <a:srgbClr val="E3BB6C"/>
        </a:buClr>
        <a:buFont typeface="幼圆" pitchFamily="49" charset="-122"/>
        <a:buChar char=" 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/>
          </p:cNvSpPr>
          <p:nvPr>
            <p:ph type="ctrTitle" idx="4294967295"/>
          </p:nvPr>
        </p:nvSpPr>
        <p:spPr>
          <a:xfrm>
            <a:off x="679450" y="1892300"/>
            <a:ext cx="7772400" cy="571500"/>
          </a:xfrm>
        </p:spPr>
        <p:txBody>
          <a:bodyPr vert="horz" wrap="square" lIns="91440" tIns="45720" rIns="91440" bIns="45720" anchor="b" anchorCtr="0"/>
          <a:lstStyle>
            <a:lvl1pPr lvl="0">
              <a:buClrTx/>
              <a:buSzTx/>
              <a:buFontTx/>
              <a:defRPr/>
            </a:lvl1pPr>
          </a:lstStyle>
          <a:p>
            <a:pPr lvl="0" algn="ctr" eaLnBrk="1" hangingPunct="1"/>
            <a:r>
              <a:rPr lang="zh-CN" altLang="en-US" sz="4000" dirty="0">
                <a:solidFill>
                  <a:srgbClr val="990000"/>
                </a:solidFill>
              </a:rPr>
              <a:t>入行</a:t>
            </a:r>
            <a:r>
              <a:rPr lang="zh-CN" altLang="en-US" sz="4000" dirty="0" smtClean="0">
                <a:solidFill>
                  <a:srgbClr val="990000"/>
                </a:solidFill>
              </a:rPr>
              <a:t>论</a:t>
            </a:r>
            <a:r>
              <a:rPr lang="en-US" altLang="zh-CN" sz="4000" dirty="0" smtClean="0">
                <a:solidFill>
                  <a:srgbClr val="990000"/>
                </a:solidFill>
              </a:rPr>
              <a:t>154</a:t>
            </a:r>
            <a:r>
              <a:rPr lang="zh-CN" altLang="en-US" sz="4000" dirty="0" smtClean="0">
                <a:solidFill>
                  <a:srgbClr val="990000"/>
                </a:solidFill>
              </a:rPr>
              <a:t>课</a:t>
            </a:r>
            <a:endParaRPr lang="zh-CN" altLang="zh-CN" sz="4000" dirty="0">
              <a:solidFill>
                <a:srgbClr val="990000"/>
              </a:solidFill>
            </a:endParaRPr>
          </a:p>
        </p:txBody>
      </p:sp>
      <p:sp>
        <p:nvSpPr>
          <p:cNvPr id="4099" name="Rectangle 3"/>
          <p:cNvSpPr>
            <a:spLocks noGrp="1"/>
          </p:cNvSpPr>
          <p:nvPr>
            <p:ph type="subTitle" idx="4294967295"/>
          </p:nvPr>
        </p:nvSpPr>
        <p:spPr>
          <a:xfrm>
            <a:off x="679450" y="2740025"/>
            <a:ext cx="7759700" cy="1409700"/>
          </a:xfrm>
        </p:spPr>
        <p:txBody>
          <a:bodyPr vert="horz" wrap="square" lIns="91440" tIns="45720" rIns="91440" bIns="45720" anchor="t" anchorCtr="0"/>
          <a:lstStyle>
            <a:lvl1pPr marL="0" lvl="0" indent="0" algn="ctr"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/>
            </a:lvl1pPr>
            <a:lvl2pPr marL="0" lvl="1" indent="0" algn="ctr">
              <a:buClr>
                <a:srgbClr val="DABE8B"/>
              </a:buClr>
              <a:buSzTx/>
              <a:buFont typeface="幼圆" pitchFamily="49" charset="-122"/>
              <a:buNone/>
              <a:defRPr/>
            </a:lvl2pPr>
            <a:lvl3pPr marL="914400" lvl="2" indent="0" algn="ctr">
              <a:buClrTx/>
              <a:buSzTx/>
              <a:buFont typeface="Arial" panose="020B0604020202020204" pitchFamily="34" charset="0"/>
              <a:buNone/>
              <a:defRPr/>
            </a:lvl3pPr>
            <a:lvl4pPr marL="1371600" lvl="3" indent="0" algn="ctr">
              <a:buClrTx/>
              <a:buSzTx/>
              <a:buFont typeface="Arial" panose="020B0604020202020204" pitchFamily="34" charset="0"/>
              <a:buNone/>
              <a:defRPr/>
            </a:lvl4pPr>
            <a:lvl5pPr marL="1828800" lvl="4" indent="0" algn="ctr">
              <a:buClrTx/>
              <a:buSzTx/>
              <a:buFont typeface="Arial" panose="020B0604020202020204" pitchFamily="34" charset="0"/>
              <a:buNone/>
              <a:defRPr/>
            </a:lvl5pPr>
          </a:lstStyle>
          <a:p>
            <a:pPr lvl="0" eaLnBrk="1" hangingPunct="1">
              <a:spcBef>
                <a:spcPts val="300"/>
              </a:spcBef>
            </a:pPr>
            <a:r>
              <a:rPr lang="zh-CN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寂天菩萨</a:t>
            </a:r>
            <a:r>
              <a:rPr lang="zh-CN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        著</a:t>
            </a:r>
          </a:p>
          <a:p>
            <a:pPr lvl="0" eaLnBrk="1" hangingPunct="1">
              <a:spcBef>
                <a:spcPts val="300"/>
              </a:spcBef>
            </a:pPr>
            <a:r>
              <a:rPr lang="zh-CN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   索达吉仁波切    宣讲</a:t>
            </a:r>
          </a:p>
          <a:p>
            <a:pPr lvl="0" eaLnBrk="1" hangingPunct="1">
              <a:spcBef>
                <a:spcPts val="300"/>
              </a:spcBef>
            </a:pPr>
            <a:r>
              <a:rPr lang="zh-CN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   生西法师        辅导</a:t>
            </a:r>
          </a:p>
        </p:txBody>
      </p:sp>
      <p:pic>
        <p:nvPicPr>
          <p:cNvPr id="4100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3938" y="4425950"/>
            <a:ext cx="2462212" cy="18383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/>
          </p:cNvSpPr>
          <p:nvPr>
            <p:ph type="subTitle" idx="4294967295"/>
          </p:nvPr>
        </p:nvSpPr>
        <p:spPr>
          <a:xfrm>
            <a:off x="2124075" y="3933825"/>
            <a:ext cx="2573338" cy="1382713"/>
          </a:xfrm>
        </p:spPr>
        <p:txBody>
          <a:bodyPr vert="horz" wrap="square" lIns="91440" tIns="45720" rIns="91440" bIns="45720" anchor="t" anchorCtr="0"/>
          <a:lstStyle>
            <a:lvl1pPr marL="0" lvl="0" indent="0" algn="ctr"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/>
            </a:lvl1pPr>
            <a:lvl2pPr marL="0" lvl="1" indent="0" algn="ctr">
              <a:buClr>
                <a:srgbClr val="DABE8B"/>
              </a:buClr>
              <a:buSzTx/>
              <a:buFont typeface="幼圆" pitchFamily="49" charset="-122"/>
              <a:buNone/>
              <a:defRPr/>
            </a:lvl2pPr>
            <a:lvl3pPr marL="914400" lvl="2" indent="0" algn="ctr">
              <a:buClrTx/>
              <a:buSzTx/>
              <a:buFont typeface="Arial" panose="020B0604020202020204" pitchFamily="34" charset="0"/>
              <a:buNone/>
              <a:defRPr/>
            </a:lvl3pPr>
            <a:lvl4pPr marL="1371600" lvl="3" indent="0" algn="ctr">
              <a:buClrTx/>
              <a:buSzTx/>
              <a:buFont typeface="Arial" panose="020B0604020202020204" pitchFamily="34" charset="0"/>
              <a:buNone/>
              <a:defRPr/>
            </a:lvl4pPr>
            <a:lvl5pPr marL="1828800" lvl="4" indent="0" algn="ctr">
              <a:buClrTx/>
              <a:buSzTx/>
              <a:buFont typeface="Arial" panose="020B0604020202020204" pitchFamily="34" charset="0"/>
              <a:buNone/>
              <a:defRPr/>
            </a:lvl5pPr>
          </a:lstStyle>
          <a:p>
            <a:pPr lvl="0" algn="l" eaLnBrk="1" hangingPunct="1"/>
            <a:r>
              <a:rPr lang="zh-CN" altLang="zh-CN" sz="1800" b="1" dirty="0"/>
              <a:t>顶礼本师释迦摩尼佛</a:t>
            </a:r>
          </a:p>
          <a:p>
            <a:pPr lvl="0" algn="l" eaLnBrk="1" hangingPunct="1"/>
            <a:r>
              <a:rPr lang="zh-CN" altLang="zh-CN" sz="1800" b="1" dirty="0"/>
              <a:t>顶礼文殊智慧勇士</a:t>
            </a:r>
          </a:p>
          <a:p>
            <a:pPr lvl="0" algn="l" eaLnBrk="1" hangingPunct="1"/>
            <a:r>
              <a:rPr lang="zh-CN" altLang="zh-CN" sz="1800" b="1" dirty="0"/>
              <a:t>顶礼传承大恩上师</a:t>
            </a:r>
          </a:p>
        </p:txBody>
      </p:sp>
      <p:sp>
        <p:nvSpPr>
          <p:cNvPr id="5123" name="Rectangle 4"/>
          <p:cNvSpPr>
            <a:spLocks noGrp="1"/>
          </p:cNvSpPr>
          <p:nvPr/>
        </p:nvSpPr>
        <p:spPr>
          <a:xfrm>
            <a:off x="4427538" y="3789363"/>
            <a:ext cx="2573337" cy="16637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{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DABE8B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marL="0" lvl="0" indent="0" algn="r" eaLnBrk="1" hangingPunct="1">
              <a:buClr>
                <a:srgbClr val="826951"/>
              </a:buClr>
              <a:buSzPct val="60000"/>
              <a:buFont typeface="Wingdings 2" pitchFamily="18" charset="2"/>
              <a:buNone/>
            </a:pPr>
            <a:r>
              <a:rPr lang="zh-CN" altLang="zh-CN" sz="1800" b="1" dirty="0">
                <a:solidFill>
                  <a:srgbClr val="616467"/>
                </a:solidFill>
                <a:latin typeface="Arial" panose="020B0604020202020204" pitchFamily="34" charset="0"/>
              </a:rPr>
              <a:t>自大圣境五台山</a:t>
            </a:r>
          </a:p>
          <a:p>
            <a:pPr marL="0" lvl="0" indent="0" algn="r" eaLnBrk="1" hangingPunct="1">
              <a:buClr>
                <a:srgbClr val="826951"/>
              </a:buClr>
              <a:buSzPct val="60000"/>
              <a:buFont typeface="Wingdings 2" pitchFamily="18" charset="2"/>
              <a:buNone/>
            </a:pPr>
            <a:r>
              <a:rPr lang="zh-CN" altLang="zh-CN" sz="1800" b="1" dirty="0">
                <a:solidFill>
                  <a:srgbClr val="616467"/>
                </a:solidFill>
                <a:latin typeface="Arial" panose="020B0604020202020204" pitchFamily="34" charset="0"/>
              </a:rPr>
              <a:t>文殊加持入心间</a:t>
            </a:r>
          </a:p>
          <a:p>
            <a:pPr marL="0" lvl="0" indent="0" algn="r" eaLnBrk="1" hangingPunct="1">
              <a:buClr>
                <a:srgbClr val="826951"/>
              </a:buClr>
              <a:buSzPct val="60000"/>
              <a:buFont typeface="Wingdings 2" pitchFamily="18" charset="2"/>
              <a:buNone/>
            </a:pPr>
            <a:r>
              <a:rPr lang="zh-CN" altLang="zh-CN" sz="1800" b="1" dirty="0">
                <a:solidFill>
                  <a:srgbClr val="616467"/>
                </a:solidFill>
                <a:latin typeface="Arial" panose="020B0604020202020204" pitchFamily="34" charset="0"/>
              </a:rPr>
              <a:t>祈祷晋美彭措足</a:t>
            </a:r>
          </a:p>
          <a:p>
            <a:pPr marL="0" lvl="0" indent="0" algn="r" eaLnBrk="1" hangingPunct="1">
              <a:buClr>
                <a:srgbClr val="826951"/>
              </a:buClr>
              <a:buSzPct val="60000"/>
              <a:buFont typeface="Wingdings 2" pitchFamily="18" charset="2"/>
              <a:buNone/>
            </a:pPr>
            <a:r>
              <a:rPr lang="zh-CN" altLang="zh-CN" sz="1800" b="1" dirty="0">
                <a:solidFill>
                  <a:srgbClr val="616467"/>
                </a:solidFill>
                <a:latin typeface="Arial" panose="020B0604020202020204" pitchFamily="34" charset="0"/>
              </a:rPr>
              <a:t>证悟意传求加持</a:t>
            </a:r>
          </a:p>
        </p:txBody>
      </p:sp>
      <p:sp>
        <p:nvSpPr>
          <p:cNvPr id="5124" name="Rectangle 5"/>
          <p:cNvSpPr>
            <a:spLocks noGrp="1"/>
          </p:cNvSpPr>
          <p:nvPr/>
        </p:nvSpPr>
        <p:spPr>
          <a:xfrm>
            <a:off x="2763838" y="5516563"/>
            <a:ext cx="5367337" cy="484187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{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DABE8B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marL="0" lvl="0" indent="0" eaLnBrk="1" hangingPunct="1">
              <a:buClr>
                <a:srgbClr val="826951"/>
              </a:buClr>
              <a:buSzPct val="60000"/>
              <a:buFont typeface="Wingdings 2" pitchFamily="18" charset="2"/>
              <a:buNone/>
            </a:pPr>
            <a:r>
              <a:rPr lang="zh-CN" altLang="zh-CN" sz="2000" b="1" i="1" dirty="0">
                <a:solidFill>
                  <a:srgbClr val="D00000"/>
                </a:solidFill>
                <a:latin typeface="Arial" panose="020B0604020202020204" pitchFamily="34" charset="0"/>
              </a:rPr>
              <a:t>为度化一切众生发无上殊胜的菩提心而学习</a:t>
            </a:r>
          </a:p>
        </p:txBody>
      </p:sp>
      <p:pic>
        <p:nvPicPr>
          <p:cNvPr id="5125" name="Picture 6" descr="%MV`K6N{36%5XM2A7BYBQ_4"/>
          <p:cNvPicPr>
            <a:picLocks noChangeAspect="1"/>
          </p:cNvPicPr>
          <p:nvPr/>
        </p:nvPicPr>
        <p:blipFill>
          <a:blip r:embed="rId2"/>
          <a:srcRect l="11063" r="957" b="48874"/>
          <a:stretch>
            <a:fillRect/>
          </a:stretch>
        </p:blipFill>
        <p:spPr>
          <a:xfrm>
            <a:off x="2195513" y="1557338"/>
            <a:ext cx="4673600" cy="22225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矩形 8"/>
          <p:cNvSpPr/>
          <p:nvPr/>
        </p:nvSpPr>
        <p:spPr>
          <a:xfrm>
            <a:off x="3276600" y="666750"/>
            <a:ext cx="2887663" cy="5222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BC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顶礼寂天菩萨</a:t>
            </a:r>
            <a:endParaRPr lang="zh-CN" altLang="zh-CN" sz="2800" dirty="0">
              <a:solidFill>
                <a:srgbClr val="BC0000"/>
              </a:solidFill>
              <a:latin typeface="黑体" panose="02010609060101010101" pitchFamily="49" charset="-122"/>
              <a:ea typeface="黑体" panose="02010609060101010101" pitchFamily="49" charset="-122"/>
              <a:sym typeface="黑体" panose="02010609060101010101" pitchFamily="49" charset="-122"/>
            </a:endParaRPr>
          </a:p>
        </p:txBody>
      </p:sp>
      <p:pic>
        <p:nvPicPr>
          <p:cNvPr id="6147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105" y="2492375"/>
            <a:ext cx="2009140" cy="247396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148" name="矩形 1"/>
          <p:cNvSpPr/>
          <p:nvPr/>
        </p:nvSpPr>
        <p:spPr>
          <a:xfrm>
            <a:off x="4356100" y="2348865"/>
            <a:ext cx="3168650" cy="265620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>
              <a:lnSpc>
                <a:spcPts val="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尽舍国政善开显</a:t>
            </a:r>
          </a:p>
          <a:p>
            <a:pPr marL="0" lvl="0" indent="0" algn="l">
              <a:lnSpc>
                <a:spcPts val="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稀奇佛子行之理</a:t>
            </a:r>
          </a:p>
          <a:p>
            <a:pPr marL="0" lvl="0" indent="0" algn="l">
              <a:lnSpc>
                <a:spcPts val="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弘扬佛陀教法者</a:t>
            </a:r>
          </a:p>
          <a:p>
            <a:pPr marL="0" lvl="0" indent="0" algn="l">
              <a:lnSpc>
                <a:spcPts val="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寂天菩萨前顶礼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8"/>
          <p:cNvSpPr/>
          <p:nvPr/>
        </p:nvSpPr>
        <p:spPr>
          <a:xfrm>
            <a:off x="3060065" y="332105"/>
            <a:ext cx="296862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BC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入行</a:t>
            </a:r>
            <a:r>
              <a:rPr lang="zh-CN" altLang="en-US" sz="2800" b="1" dirty="0" smtClean="0">
                <a:solidFill>
                  <a:srgbClr val="BC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论</a:t>
            </a:r>
            <a:r>
              <a:rPr lang="en-US" altLang="zh-CN" sz="2800" b="1" dirty="0" smtClean="0">
                <a:solidFill>
                  <a:srgbClr val="BC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153</a:t>
            </a:r>
            <a:r>
              <a:rPr lang="zh-CN" altLang="en-US" sz="2800" b="1" dirty="0" smtClean="0">
                <a:solidFill>
                  <a:srgbClr val="BC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课</a:t>
            </a:r>
            <a:r>
              <a:rPr lang="zh-CN" altLang="en-US" sz="2800" b="1" dirty="0">
                <a:solidFill>
                  <a:srgbClr val="BC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科判</a:t>
            </a:r>
            <a:endParaRPr lang="zh-CN" altLang="zh-CN" sz="2800" dirty="0">
              <a:solidFill>
                <a:srgbClr val="BC0000"/>
              </a:solidFill>
              <a:latin typeface="黑体" panose="02010609060101010101" pitchFamily="49" charset="-122"/>
              <a:ea typeface="黑体" panose="02010609060101010101" pitchFamily="49" charset="-122"/>
              <a:sym typeface="黑体" panose="02010609060101010101" pitchFamily="49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72" y="1465918"/>
            <a:ext cx="9035055" cy="39261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195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196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154</a:t>
            </a:r>
            <a:r>
              <a:rPr lang="zh-CN" altLang="en-US" sz="1600" b="1" dirty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  <p:pic>
        <p:nvPicPr>
          <p:cNvPr id="8197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68538" y="722313"/>
            <a:ext cx="6696075" cy="460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198" name="Rectangle 39"/>
          <p:cNvSpPr>
            <a:spLocks noGrp="1"/>
          </p:cNvSpPr>
          <p:nvPr/>
        </p:nvSpPr>
        <p:spPr>
          <a:xfrm>
            <a:off x="2700338" y="125413"/>
            <a:ext cx="5422900" cy="5588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en-US" altLang="zh-CN" sz="3000" b="1" dirty="0" smtClean="0">
                <a:solidFill>
                  <a:srgbClr val="C00000"/>
                </a:solidFill>
                <a:sym typeface="Calibri" panose="020F0502020204030204" pitchFamily="34" charset="0"/>
              </a:rPr>
              <a:t>154</a:t>
            </a:r>
            <a:r>
              <a:rPr lang="zh-CN" altLang="en-US" sz="3000" b="1" dirty="0" smtClean="0">
                <a:solidFill>
                  <a:srgbClr val="C00000"/>
                </a:solidFill>
                <a:sym typeface="Calibri" panose="020F0502020204030204" pitchFamily="34" charset="0"/>
              </a:rPr>
              <a:t>课</a:t>
            </a:r>
            <a:r>
              <a:rPr lang="zh-CN" altLang="en-US" sz="3000" b="1" dirty="0">
                <a:solidFill>
                  <a:srgbClr val="C00000"/>
                </a:solidFill>
                <a:sym typeface="Calibri" panose="020F0502020204030204" pitchFamily="34" charset="0"/>
              </a:rPr>
              <a:t>总义归摄</a:t>
            </a:r>
          </a:p>
        </p:txBody>
      </p:sp>
      <p:sp>
        <p:nvSpPr>
          <p:cNvPr id="8199" name="文本框 117"/>
          <p:cNvSpPr txBox="1"/>
          <p:nvPr/>
        </p:nvSpPr>
        <p:spPr>
          <a:xfrm rot="-5400000">
            <a:off x="-615950" y="5916613"/>
            <a:ext cx="1558925" cy="323850"/>
          </a:xfrm>
          <a:prstGeom prst="rect">
            <a:avLst/>
          </a:prstGeom>
          <a:solidFill>
            <a:srgbClr val="CCCC00"/>
          </a:solidFill>
          <a:ln w="9525">
            <a:noFill/>
          </a:ln>
        </p:spPr>
        <p:txBody>
          <a:bodyPr lIns="0" tIns="0" rIns="0" bIns="0" anchor="ctr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800" b="1" dirty="0">
                <a:solidFill>
                  <a:srgbClr val="FFFFFF"/>
                </a:solidFill>
                <a:latin typeface="宋体" panose="02010600030101010101" pitchFamily="2" charset="-122"/>
              </a:rPr>
              <a:t>  </a:t>
            </a:r>
            <a:r>
              <a:rPr lang="zh-CN" altLang="en-US" sz="1800" b="1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皈   依</a:t>
            </a:r>
            <a:endParaRPr lang="zh-CN" altLang="zh-CN" sz="1800" b="1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200" name="矩形 10"/>
          <p:cNvSpPr/>
          <p:nvPr/>
        </p:nvSpPr>
        <p:spPr>
          <a:xfrm>
            <a:off x="3227215" y="1679897"/>
            <a:ext cx="5017193" cy="369331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1800" dirty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本节课继续遣除世俗之争论的第二到第四个疑问，具体如下</a:t>
            </a:r>
            <a:r>
              <a:rPr lang="zh-CN" altLang="en-US" sz="1800" dirty="0" smtClean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：</a:t>
            </a:r>
            <a:endParaRPr lang="en-US" altLang="zh-CN" sz="1800" dirty="0">
              <a:solidFill>
                <a:srgbClr val="8D341F"/>
              </a:solidFill>
              <a:latin typeface="黑体" panose="02010609060101010101" pitchFamily="49" charset="-122"/>
              <a:ea typeface="黑体" panose="02010609060101010101" pitchFamily="49" charset="-122"/>
              <a:sym typeface="黑体" panose="02010609060101010101" pitchFamily="49" charset="-122"/>
            </a:endParaRPr>
          </a:p>
          <a:p>
            <a:pPr marL="0" lvl="0" indent="0"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sz="1800" dirty="0" smtClean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1.</a:t>
            </a:r>
            <a:r>
              <a:rPr lang="zh-CN" altLang="en-US" sz="1800" dirty="0" smtClean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既然</a:t>
            </a:r>
            <a:r>
              <a:rPr lang="zh-CN" altLang="en-US" sz="1800" dirty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有实法在瑜伽师与平凡人二者前均显现，那他们还对此争论什么呢</a:t>
            </a:r>
            <a:r>
              <a:rPr lang="zh-CN" altLang="en-US" sz="1800" dirty="0" smtClean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？</a:t>
            </a:r>
            <a:endParaRPr lang="en-US" altLang="zh-CN" sz="1800" dirty="0" smtClean="0">
              <a:solidFill>
                <a:srgbClr val="8D341F"/>
              </a:solidFill>
              <a:latin typeface="黑体" panose="02010609060101010101" pitchFamily="49" charset="-122"/>
              <a:ea typeface="黑体" panose="02010609060101010101" pitchFamily="49" charset="-122"/>
              <a:sym typeface="黑体" panose="02010609060101010101" pitchFamily="49" charset="-122"/>
            </a:endParaRPr>
          </a:p>
          <a:p>
            <a:pPr marL="0" lvl="0" indent="0"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sz="1800" dirty="0" smtClean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2.</a:t>
            </a:r>
            <a:r>
              <a:rPr lang="zh-CN" altLang="en-US" sz="1800" dirty="0" smtClean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用</a:t>
            </a:r>
            <a:r>
              <a:rPr lang="zh-CN" altLang="en-US" sz="1800" dirty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眼耳鼻舌身能现量感受到外境的色声香味触，因此与“诸法是虚妄”的观点相违</a:t>
            </a:r>
            <a:r>
              <a:rPr lang="zh-CN" altLang="en-US" sz="1800" dirty="0" smtClean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。</a:t>
            </a:r>
            <a:endParaRPr lang="en-US" altLang="zh-CN" sz="1800" dirty="0" smtClean="0">
              <a:solidFill>
                <a:srgbClr val="8D341F"/>
              </a:solidFill>
              <a:latin typeface="黑体" panose="02010609060101010101" pitchFamily="49" charset="-122"/>
              <a:ea typeface="黑体" panose="02010609060101010101" pitchFamily="49" charset="-122"/>
              <a:sym typeface="黑体" panose="02010609060101010101" pitchFamily="49" charset="-122"/>
            </a:endParaRPr>
          </a:p>
          <a:p>
            <a:pPr marL="0" lvl="0" indent="0"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sz="1800" dirty="0" smtClean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3.</a:t>
            </a:r>
            <a:r>
              <a:rPr lang="zh-CN" altLang="en-US" sz="1800" dirty="0" smtClean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遣</a:t>
            </a:r>
            <a:r>
              <a:rPr lang="zh-CN" altLang="en-US" sz="1800" dirty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除认为与教证相违的疑问</a:t>
            </a:r>
            <a:r>
              <a:rPr lang="zh-CN" altLang="en-US" sz="1800" dirty="0" smtClean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：</a:t>
            </a:r>
            <a:endParaRPr lang="en-US" altLang="zh-CN" sz="1800" dirty="0" smtClean="0">
              <a:solidFill>
                <a:srgbClr val="8D341F"/>
              </a:solidFill>
              <a:latin typeface="黑体" panose="02010609060101010101" pitchFamily="49" charset="-122"/>
              <a:ea typeface="黑体" panose="02010609060101010101" pitchFamily="49" charset="-122"/>
              <a:sym typeface="黑体" panose="02010609060101010101" pitchFamily="49" charset="-122"/>
            </a:endParaRPr>
          </a:p>
          <a:p>
            <a:pPr marL="0" lvl="0" indent="0"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1800" dirty="0" smtClean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①</a:t>
            </a:r>
            <a:r>
              <a:rPr lang="zh-CN" altLang="en-US" sz="1800" dirty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如果说一切法无有自性，而佛陀在</a:t>
            </a:r>
            <a:r>
              <a:rPr lang="en-US" altLang="zh-CN" sz="1800" dirty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《</a:t>
            </a:r>
            <a:r>
              <a:rPr lang="zh-CN" altLang="en-US" sz="1800" dirty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无常经</a:t>
            </a:r>
            <a:r>
              <a:rPr lang="en-US" altLang="zh-CN" sz="1800" dirty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》</a:t>
            </a:r>
            <a:r>
              <a:rPr lang="zh-CN" altLang="en-US" sz="1800" dirty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中说万法皆为无常，无自性的法怎么会无常呢</a:t>
            </a:r>
            <a:r>
              <a:rPr lang="zh-CN" altLang="en-US" sz="1800" dirty="0" smtClean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？</a:t>
            </a:r>
            <a:endParaRPr lang="en-US" altLang="zh-CN" sz="1800" dirty="0" smtClean="0">
              <a:solidFill>
                <a:srgbClr val="8D341F"/>
              </a:solidFill>
              <a:latin typeface="黑体" panose="02010609060101010101" pitchFamily="49" charset="-122"/>
              <a:ea typeface="黑体" panose="02010609060101010101" pitchFamily="49" charset="-122"/>
              <a:sym typeface="黑体" panose="02010609060101010101" pitchFamily="49" charset="-122"/>
            </a:endParaRPr>
          </a:p>
          <a:p>
            <a:pPr marL="0" lvl="0" indent="0"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1800" dirty="0" smtClean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②</a:t>
            </a:r>
            <a:r>
              <a:rPr lang="zh-CN" altLang="en-US" sz="1800" dirty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前面说无常在胜义中不存在，难道它是世俗法吗？而世俗的东西，眼睛应能看见，可是刹那坏灭是肉眼看不见的，所以，无常也不是世俗的境界，这样一来，无常岂不是变成第三品物体了</a:t>
            </a:r>
            <a:r>
              <a:rPr lang="zh-CN" altLang="en-US" sz="1800" dirty="0" smtClean="0">
                <a:solidFill>
                  <a:srgbClr val="8D341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？</a:t>
            </a:r>
            <a:endParaRPr lang="zh-CN" altLang="en-US" sz="1800" dirty="0">
              <a:solidFill>
                <a:srgbClr val="8D341F"/>
              </a:solidFill>
              <a:latin typeface="黑体" panose="02010609060101010101" pitchFamily="49" charset="-122"/>
              <a:ea typeface="黑体" panose="02010609060101010101" pitchFamily="49" charset="-122"/>
              <a:sym typeface="黑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115" y="1786255"/>
            <a:ext cx="2232025" cy="33693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8"/>
          <p:cNvSpPr/>
          <p:nvPr/>
        </p:nvSpPr>
        <p:spPr>
          <a:xfrm>
            <a:off x="3060065" y="332105"/>
            <a:ext cx="296862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BC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入行</a:t>
            </a:r>
            <a:r>
              <a:rPr lang="zh-CN" altLang="en-US" sz="2800" b="1" dirty="0" smtClean="0">
                <a:solidFill>
                  <a:srgbClr val="BC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论</a:t>
            </a:r>
            <a:r>
              <a:rPr lang="en-US" altLang="zh-CN" sz="2800" b="1" dirty="0" smtClean="0">
                <a:solidFill>
                  <a:srgbClr val="BC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154</a:t>
            </a:r>
            <a:r>
              <a:rPr lang="zh-CN" altLang="en-US" sz="2800" b="1" dirty="0" smtClean="0">
                <a:solidFill>
                  <a:srgbClr val="BC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课</a:t>
            </a:r>
            <a:r>
              <a:rPr lang="zh-CN" altLang="en-US" sz="2800" b="1" dirty="0">
                <a:solidFill>
                  <a:srgbClr val="BC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rPr>
              <a:t>科判</a:t>
            </a:r>
            <a:endParaRPr lang="zh-CN" altLang="zh-CN" sz="2800" dirty="0">
              <a:solidFill>
                <a:srgbClr val="BC0000"/>
              </a:solidFill>
              <a:latin typeface="黑体" panose="02010609060101010101" pitchFamily="49" charset="-122"/>
              <a:ea typeface="黑体" panose="02010609060101010101" pitchFamily="49" charset="-122"/>
              <a:sym typeface="黑体" panose="02010609060101010101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/>
          <a:srcRect t="9606" b="12141"/>
          <a:stretch/>
        </p:blipFill>
        <p:spPr>
          <a:xfrm>
            <a:off x="97424" y="1205190"/>
            <a:ext cx="8893905" cy="50405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10243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10244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154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  <p:pic>
        <p:nvPicPr>
          <p:cNvPr id="10245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302838" y="1271947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6" name="Rectangle 39"/>
          <p:cNvSpPr>
            <a:spLocks noGrp="1"/>
          </p:cNvSpPr>
          <p:nvPr/>
        </p:nvSpPr>
        <p:spPr>
          <a:xfrm>
            <a:off x="3248219" y="45130"/>
            <a:ext cx="4032250" cy="1038225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世人见实法，分别为真实，而非如幻化，故诤瑜伽师。</a:t>
            </a:r>
          </a:p>
        </p:txBody>
      </p:sp>
      <p:sp>
        <p:nvSpPr>
          <p:cNvPr id="10247" name="文本框 117"/>
          <p:cNvSpPr txBox="1"/>
          <p:nvPr/>
        </p:nvSpPr>
        <p:spPr>
          <a:xfrm rot="-5400000">
            <a:off x="-615950" y="5916613"/>
            <a:ext cx="1558925" cy="323850"/>
          </a:xfrm>
          <a:prstGeom prst="rect">
            <a:avLst/>
          </a:prstGeom>
          <a:solidFill>
            <a:srgbClr val="CCCC00"/>
          </a:solidFill>
          <a:ln w="9525">
            <a:noFill/>
          </a:ln>
        </p:spPr>
        <p:txBody>
          <a:bodyPr lIns="0" tIns="0" rIns="0" bIns="0" anchor="ctr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800" b="1" dirty="0">
                <a:solidFill>
                  <a:srgbClr val="FFFFFF"/>
                </a:solidFill>
                <a:latin typeface="宋体" panose="02010600030101010101" pitchFamily="2" charset="-122"/>
              </a:rPr>
              <a:t>  </a:t>
            </a:r>
            <a:r>
              <a:rPr lang="zh-CN" altLang="en-US" sz="1800" b="1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皈   依</a:t>
            </a:r>
            <a:endParaRPr lang="zh-CN" altLang="zh-CN" sz="1800" b="1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248" name="矩形 10"/>
          <p:cNvSpPr/>
          <p:nvPr/>
        </p:nvSpPr>
        <p:spPr>
          <a:xfrm>
            <a:off x="612775" y="977900"/>
            <a:ext cx="1077913" cy="4175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latinLnBrk="1" hangingPunct="1">
              <a:lnSpc>
                <a:spcPct val="130000"/>
              </a:lnSpc>
              <a:spcBef>
                <a:spcPts val="800"/>
              </a:spcBef>
              <a:buClrTx/>
              <a:buSzTx/>
              <a:buNone/>
            </a:pPr>
            <a:r>
              <a:rPr lang="zh-CN" altLang="en-US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（颂词</a:t>
            </a:r>
            <a:r>
              <a:rPr lang="en-US" altLang="zh-CN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1</a:t>
            </a:r>
            <a:r>
              <a:rPr lang="zh-CN" altLang="en-US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）</a:t>
            </a:r>
          </a:p>
        </p:txBody>
      </p:sp>
      <p:sp>
        <p:nvSpPr>
          <p:cNvPr id="10249" name="矩形 2"/>
          <p:cNvSpPr/>
          <p:nvPr/>
        </p:nvSpPr>
        <p:spPr>
          <a:xfrm>
            <a:off x="612775" y="1484784"/>
            <a:ext cx="8063681" cy="509370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latinLnBrk="1" hangingPunct="1">
              <a:lnSpc>
                <a:spcPts val="26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1800" b="1" u="sng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消</a:t>
            </a:r>
            <a:r>
              <a:rPr lang="zh-CN" altLang="en-US" sz="1800" b="1" u="sng" dirty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文</a:t>
            </a:r>
            <a:r>
              <a:rPr lang="zh-CN" altLang="en-US" sz="1800" b="1" u="sng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释义</a:t>
            </a:r>
            <a:endParaRPr lang="en-US" altLang="zh-CN" sz="1800" u="sng" dirty="0">
              <a:solidFill>
                <a:srgbClr val="8D341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marL="0" lvl="0" indent="0" algn="l" eaLnBrk="1" latinLnBrk="1" hangingPunct="1">
              <a:lnSpc>
                <a:spcPts val="26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1800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如果</a:t>
            </a:r>
            <a:r>
              <a:rPr lang="zh-CN" altLang="en-US" sz="1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有人问：既然有实法在瑜伽师与平凡人二者前均显现，那么他们还对此争论什么呢？虽然同样显现，但是平凡世间者见到色等有实法并执著为真实，并没有认识到它如幻的本性，而瑜伽师了知此理，因此瑜伽师与世间平凡者之间便产生了争议</a:t>
            </a:r>
            <a:r>
              <a:rPr lang="zh-CN" altLang="en-US" sz="1800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。</a:t>
            </a:r>
            <a:endParaRPr lang="en-US" altLang="zh-CN" sz="1800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marL="0" lvl="0" indent="0" algn="l" eaLnBrk="1" latinLnBrk="1" hangingPunct="1">
              <a:lnSpc>
                <a:spcPts val="26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1800" b="1" u="sng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本颂重点</a:t>
            </a:r>
            <a:endParaRPr lang="en-US" altLang="zh-CN" sz="1800" b="1" u="sng" dirty="0" smtClean="0">
              <a:solidFill>
                <a:srgbClr val="8D341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marL="0" lvl="0" indent="0" algn="l" eaLnBrk="1" latinLnBrk="1" hangingPunct="1">
              <a:lnSpc>
                <a:spcPts val="26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1</a:t>
            </a:r>
            <a:r>
              <a:rPr lang="en-US" altLang="zh-CN" sz="1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. </a:t>
            </a:r>
            <a:r>
              <a:rPr lang="zh-CN" altLang="en-US" sz="1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本品的很多颂词都有隐藏的疑问，大家一定要了解对方的观点。如本颂隐藏的问题是：既然有实法在瑜伽师与平凡人二者前均显现，那么他们还对此争论什么呢</a:t>
            </a:r>
            <a:r>
              <a:rPr lang="zh-CN" altLang="en-US" sz="1800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？</a:t>
            </a:r>
            <a:endParaRPr lang="en-US" altLang="zh-CN" sz="1800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marL="0" lvl="0" indent="0" algn="l" eaLnBrk="1" latinLnBrk="1" hangingPunct="1">
              <a:lnSpc>
                <a:spcPts val="26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2</a:t>
            </a:r>
            <a:r>
              <a:rPr lang="en-US" altLang="zh-CN" sz="1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. </a:t>
            </a:r>
            <a:r>
              <a:rPr lang="zh-CN" altLang="en-US" sz="1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瑜伽士承认柱子、瓶子是显现的，外道和未学过宗派者也承认它们是显现的，在这上面没有任何辩论。二者最根本的不同是，世间平凡者认为显现是实有的，而大乘中观派认为显现如影像一样不存在</a:t>
            </a:r>
            <a:r>
              <a:rPr lang="zh-CN" altLang="en-US" sz="1800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。</a:t>
            </a:r>
            <a:endParaRPr lang="en-US" altLang="zh-CN" sz="1800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marL="0" lvl="0" indent="0" algn="l" eaLnBrk="1" latinLnBrk="1" hangingPunct="1">
              <a:lnSpc>
                <a:spcPts val="26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3</a:t>
            </a:r>
            <a:r>
              <a:rPr lang="en-US" altLang="zh-CN" sz="1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. </a:t>
            </a:r>
            <a:r>
              <a:rPr lang="zh-CN" altLang="en-US" sz="1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有些人对水泡、露珠、阳焰不会执著，但觉得人、名声、地位应该贪著，其实跟公主追求水泡花蔓一样愚痴可笑</a:t>
            </a:r>
            <a:r>
              <a:rPr lang="zh-CN" altLang="en-US" sz="1800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。</a:t>
            </a:r>
            <a:endParaRPr lang="en-US" altLang="zh-CN" sz="1800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marL="0" lvl="0" indent="0" algn="l" eaLnBrk="1" latinLnBrk="1" hangingPunct="1">
              <a:lnSpc>
                <a:spcPts val="26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4</a:t>
            </a:r>
            <a:r>
              <a:rPr lang="en-US" altLang="zh-CN" sz="1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. </a:t>
            </a:r>
            <a:r>
              <a:rPr lang="zh-CN" altLang="en-US" sz="1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没有学习空性法门，即使菩提心、出离心修得再好，也不能断除轮回的根本。</a:t>
            </a:r>
            <a:endParaRPr lang="zh-CN" altLang="en-US" sz="1800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10243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10244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154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  <p:pic>
        <p:nvPicPr>
          <p:cNvPr id="10245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302838" y="1271947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6" name="Rectangle 39"/>
          <p:cNvSpPr>
            <a:spLocks noGrp="1"/>
          </p:cNvSpPr>
          <p:nvPr/>
        </p:nvSpPr>
        <p:spPr>
          <a:xfrm>
            <a:off x="3248219" y="45130"/>
            <a:ext cx="4032250" cy="1038225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世人见实法，分别为真实，而非如幻化，故诤瑜伽师。</a:t>
            </a:r>
          </a:p>
        </p:txBody>
      </p:sp>
      <p:sp>
        <p:nvSpPr>
          <p:cNvPr id="10247" name="文本框 117"/>
          <p:cNvSpPr txBox="1"/>
          <p:nvPr/>
        </p:nvSpPr>
        <p:spPr>
          <a:xfrm rot="-5400000">
            <a:off x="-615950" y="5916613"/>
            <a:ext cx="1558925" cy="323850"/>
          </a:xfrm>
          <a:prstGeom prst="rect">
            <a:avLst/>
          </a:prstGeom>
          <a:solidFill>
            <a:srgbClr val="CCCC00"/>
          </a:solidFill>
          <a:ln w="9525">
            <a:noFill/>
          </a:ln>
        </p:spPr>
        <p:txBody>
          <a:bodyPr lIns="0" tIns="0" rIns="0" bIns="0" anchor="ctr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800" b="1" dirty="0">
                <a:solidFill>
                  <a:srgbClr val="FFFFFF"/>
                </a:solidFill>
                <a:latin typeface="宋体" panose="02010600030101010101" pitchFamily="2" charset="-122"/>
              </a:rPr>
              <a:t>  </a:t>
            </a:r>
            <a:r>
              <a:rPr lang="zh-CN" altLang="en-US" sz="1800" b="1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皈   依</a:t>
            </a:r>
            <a:endParaRPr lang="zh-CN" altLang="zh-CN" sz="1800" b="1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248" name="矩形 10"/>
          <p:cNvSpPr/>
          <p:nvPr/>
        </p:nvSpPr>
        <p:spPr>
          <a:xfrm>
            <a:off x="612775" y="977900"/>
            <a:ext cx="1077913" cy="4175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latinLnBrk="1" hangingPunct="1">
              <a:lnSpc>
                <a:spcPct val="130000"/>
              </a:lnSpc>
              <a:spcBef>
                <a:spcPts val="800"/>
              </a:spcBef>
              <a:buClrTx/>
              <a:buSzTx/>
              <a:buNone/>
            </a:pPr>
            <a:r>
              <a:rPr lang="zh-CN" altLang="en-US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（颂词</a:t>
            </a:r>
            <a:r>
              <a:rPr lang="en-US" altLang="zh-CN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1</a:t>
            </a:r>
            <a:r>
              <a:rPr lang="zh-CN" altLang="en-US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）</a:t>
            </a:r>
          </a:p>
        </p:txBody>
      </p:sp>
      <p:sp>
        <p:nvSpPr>
          <p:cNvPr id="10249" name="矩形 2"/>
          <p:cNvSpPr/>
          <p:nvPr/>
        </p:nvSpPr>
        <p:spPr>
          <a:xfrm>
            <a:off x="612775" y="1722775"/>
            <a:ext cx="8063681" cy="242630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latinLnBrk="1" hangingPunct="1">
              <a:lnSpc>
                <a:spcPts val="26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1800" b="1" u="sng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教</a:t>
            </a:r>
            <a:r>
              <a:rPr lang="zh-CN" altLang="en-US" sz="1800" b="1" u="sng" dirty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证</a:t>
            </a:r>
            <a:r>
              <a:rPr lang="zh-CN" altLang="en-US" sz="1800" b="1" u="sng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公案</a:t>
            </a:r>
            <a:endParaRPr lang="en-US" altLang="zh-CN" sz="1800" b="1" u="sng" dirty="0" smtClean="0">
              <a:solidFill>
                <a:srgbClr val="8D341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marL="0" lvl="0" indent="0" algn="l" eaLnBrk="1" latinLnBrk="1" hangingPunct="1">
              <a:lnSpc>
                <a:spcPts val="26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zh-CN" sz="1800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marL="0" lvl="0" indent="0" algn="l" eaLnBrk="1" latinLnBrk="1" hangingPunct="1">
              <a:lnSpc>
                <a:spcPts val="26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1</a:t>
            </a:r>
            <a:r>
              <a:rPr lang="en-US" altLang="zh-CN" sz="1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. </a:t>
            </a:r>
            <a:r>
              <a:rPr lang="zh-CN" altLang="en-US" sz="1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无垢光尊者：在无有能取所取的瑜伽士面前，此等现而无自性，真是稀有可笑</a:t>
            </a:r>
            <a:r>
              <a:rPr lang="zh-CN" altLang="en-US" sz="1800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。</a:t>
            </a:r>
            <a:endParaRPr lang="en-US" altLang="zh-CN" sz="1800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marL="0" lvl="0" indent="0" algn="l" eaLnBrk="1" latinLnBrk="1" hangingPunct="1">
              <a:lnSpc>
                <a:spcPts val="26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2</a:t>
            </a:r>
            <a:r>
              <a:rPr lang="en-US" altLang="zh-CN" sz="1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. 《</a:t>
            </a:r>
            <a:r>
              <a:rPr lang="zh-CN" altLang="en-US" sz="1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大智度论</a:t>
            </a:r>
            <a:r>
              <a:rPr lang="en-US" altLang="zh-CN" sz="1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》</a:t>
            </a:r>
            <a:r>
              <a:rPr lang="zh-CN" altLang="en-US" sz="1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云：如影诸法，可见而不可捉</a:t>
            </a:r>
            <a:r>
              <a:rPr lang="zh-CN" altLang="en-US" sz="1800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。</a:t>
            </a:r>
            <a:endParaRPr lang="en-US" altLang="zh-CN" sz="1800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marL="0" lvl="0" indent="0" algn="l" eaLnBrk="1" latinLnBrk="1" hangingPunct="1">
              <a:lnSpc>
                <a:spcPts val="26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3</a:t>
            </a:r>
            <a:r>
              <a:rPr lang="en-US" altLang="zh-CN" sz="1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. </a:t>
            </a:r>
            <a:r>
              <a:rPr lang="zh-CN" altLang="en-US" sz="1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永嘉大师说：梦里明明有六趣，觉后空空无大千</a:t>
            </a:r>
            <a:r>
              <a:rPr lang="zh-CN" altLang="en-US" sz="1800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。</a:t>
            </a:r>
            <a:endParaRPr lang="en-US" altLang="zh-CN" sz="1800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marL="0" lvl="0" indent="0" algn="l" eaLnBrk="1" latinLnBrk="1" hangingPunct="1">
              <a:lnSpc>
                <a:spcPts val="26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4</a:t>
            </a:r>
            <a:r>
              <a:rPr lang="en-US" altLang="zh-CN" sz="1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. </a:t>
            </a:r>
            <a:r>
              <a:rPr lang="zh-CN" altLang="en-US" sz="1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公案：公主要求用水泡做花蔓。</a:t>
            </a:r>
            <a:endParaRPr lang="zh-CN" altLang="en-US" sz="1800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12931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39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40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154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  <p:pic>
        <p:nvPicPr>
          <p:cNvPr id="14341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06625" y="1277620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342" name="Rectangle 39"/>
          <p:cNvSpPr>
            <a:spLocks noGrp="1"/>
          </p:cNvSpPr>
          <p:nvPr/>
        </p:nvSpPr>
        <p:spPr>
          <a:xfrm>
            <a:off x="3348038" y="44371"/>
            <a:ext cx="4032250" cy="1038225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色等现量境，共称非智量，彼等诚虚妄，如垢谓净等。</a:t>
            </a:r>
          </a:p>
        </p:txBody>
      </p:sp>
      <p:sp>
        <p:nvSpPr>
          <p:cNvPr id="14343" name="文本框 117"/>
          <p:cNvSpPr txBox="1"/>
          <p:nvPr/>
        </p:nvSpPr>
        <p:spPr>
          <a:xfrm rot="-5400000">
            <a:off x="-615950" y="5916613"/>
            <a:ext cx="1558925" cy="323850"/>
          </a:xfrm>
          <a:prstGeom prst="rect">
            <a:avLst/>
          </a:prstGeom>
          <a:solidFill>
            <a:srgbClr val="CCCC00"/>
          </a:solidFill>
          <a:ln w="9525">
            <a:noFill/>
          </a:ln>
        </p:spPr>
        <p:txBody>
          <a:bodyPr lIns="0" tIns="0" rIns="0" bIns="0" anchor="ctr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800" b="1" dirty="0">
                <a:solidFill>
                  <a:srgbClr val="FFFFFF"/>
                </a:solidFill>
                <a:latin typeface="宋体" panose="02010600030101010101" pitchFamily="2" charset="-122"/>
              </a:rPr>
              <a:t>  </a:t>
            </a:r>
            <a:r>
              <a:rPr lang="zh-CN" altLang="en-US" sz="1800" b="1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皈   依</a:t>
            </a:r>
            <a:endParaRPr lang="zh-CN" altLang="zh-CN" sz="1800" b="1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344" name="矩形 10"/>
          <p:cNvSpPr/>
          <p:nvPr/>
        </p:nvSpPr>
        <p:spPr>
          <a:xfrm>
            <a:off x="612775" y="977900"/>
            <a:ext cx="1077913" cy="450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latinLnBrk="1" hangingPunct="1">
              <a:lnSpc>
                <a:spcPct val="130000"/>
              </a:lnSpc>
              <a:spcBef>
                <a:spcPts val="800"/>
              </a:spcBef>
              <a:buClrTx/>
              <a:buSzTx/>
              <a:buNone/>
            </a:pPr>
            <a:r>
              <a:rPr lang="zh-CN" altLang="en-US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（颂词</a:t>
            </a:r>
            <a:r>
              <a:rPr lang="en-US" altLang="zh-CN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2</a:t>
            </a:r>
            <a:r>
              <a:rPr lang="zh-CN" altLang="en-US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）</a:t>
            </a:r>
          </a:p>
        </p:txBody>
      </p:sp>
      <p:sp>
        <p:nvSpPr>
          <p:cNvPr id="3" name="矩形 2"/>
          <p:cNvSpPr/>
          <p:nvPr/>
        </p:nvSpPr>
        <p:spPr>
          <a:xfrm>
            <a:off x="612775" y="1412776"/>
            <a:ext cx="7991475" cy="409342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latinLnBrk="1" hangingPunct="1">
              <a:lnSpc>
                <a:spcPts val="2600"/>
              </a:lnSpc>
              <a:buNone/>
            </a:pPr>
            <a:r>
              <a:rPr lang="zh-CN" altLang="en-US" b="1" u="sng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消</a:t>
            </a:r>
            <a:r>
              <a:rPr lang="zh-CN" altLang="en-US" b="1" u="sng" dirty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文释义</a:t>
            </a:r>
            <a:endParaRPr lang="en-US" altLang="zh-CN" b="1" u="sng" dirty="0">
              <a:solidFill>
                <a:srgbClr val="8D341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如果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对方说：色等现量成立，因此与虚妄相违。实际上并不相违，因为色等现量成立只不过是世间共同称说的，在正量面前并不真实，就像对于本是不净、无常等的身体人们共称为清净等一样虚妄</a:t>
            </a: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。</a:t>
            </a: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zh-CN" altLang="en-US" b="1" u="sng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本颂重点</a:t>
            </a:r>
            <a:endParaRPr lang="en-US" altLang="zh-CN" b="1" u="sng" dirty="0" smtClean="0">
              <a:solidFill>
                <a:srgbClr val="8D341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世间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人把不净的垢秽当作清净，认为具三十二种不净物的身体特别好看，一天到晚装饰打扮，希望自己长得漂亮；万法本来是刹那无常的，他们却认为昨天的河流就是今天的河流，昨天的瓶子就是今天的瓶子，一切法是常有的；“我”本来是不存在的，他们反而认为“我”永恒不变；诸法本来是空性的，他们却认为是实有的。这四种颠倒障碍世人看不到真实，故而不能以他们的见闻作为衡量标准。</a:t>
            </a:r>
            <a:endParaRPr lang="zh-CN" altLang="en-US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39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40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154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  <p:pic>
        <p:nvPicPr>
          <p:cNvPr id="14341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06625" y="1277620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342" name="Rectangle 39"/>
          <p:cNvSpPr>
            <a:spLocks noGrp="1"/>
          </p:cNvSpPr>
          <p:nvPr/>
        </p:nvSpPr>
        <p:spPr>
          <a:xfrm>
            <a:off x="3348038" y="44371"/>
            <a:ext cx="4032250" cy="1038225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色等现量境，共称非智量，彼等诚虚妄，如垢谓净等。</a:t>
            </a:r>
          </a:p>
        </p:txBody>
      </p:sp>
      <p:sp>
        <p:nvSpPr>
          <p:cNvPr id="14343" name="文本框 117"/>
          <p:cNvSpPr txBox="1"/>
          <p:nvPr/>
        </p:nvSpPr>
        <p:spPr>
          <a:xfrm rot="-5400000">
            <a:off x="-615950" y="5916613"/>
            <a:ext cx="1558925" cy="323850"/>
          </a:xfrm>
          <a:prstGeom prst="rect">
            <a:avLst/>
          </a:prstGeom>
          <a:solidFill>
            <a:srgbClr val="CCCC00"/>
          </a:solidFill>
          <a:ln w="9525">
            <a:noFill/>
          </a:ln>
        </p:spPr>
        <p:txBody>
          <a:bodyPr lIns="0" tIns="0" rIns="0" bIns="0" anchor="ctr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800" b="1" dirty="0">
                <a:solidFill>
                  <a:srgbClr val="FFFFFF"/>
                </a:solidFill>
                <a:latin typeface="宋体" panose="02010600030101010101" pitchFamily="2" charset="-122"/>
              </a:rPr>
              <a:t>  </a:t>
            </a:r>
            <a:r>
              <a:rPr lang="zh-CN" altLang="en-US" sz="1800" b="1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皈   依</a:t>
            </a:r>
            <a:endParaRPr lang="zh-CN" altLang="zh-CN" sz="1800" b="1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344" name="矩形 10"/>
          <p:cNvSpPr/>
          <p:nvPr/>
        </p:nvSpPr>
        <p:spPr>
          <a:xfrm>
            <a:off x="612775" y="977900"/>
            <a:ext cx="1077913" cy="450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latinLnBrk="1" hangingPunct="1">
              <a:lnSpc>
                <a:spcPct val="130000"/>
              </a:lnSpc>
              <a:spcBef>
                <a:spcPts val="800"/>
              </a:spcBef>
              <a:buClrTx/>
              <a:buSzTx/>
              <a:buNone/>
            </a:pPr>
            <a:r>
              <a:rPr lang="zh-CN" altLang="en-US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（颂词</a:t>
            </a:r>
            <a:r>
              <a:rPr lang="en-US" altLang="zh-CN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2</a:t>
            </a:r>
            <a:r>
              <a:rPr lang="zh-CN" altLang="en-US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）</a:t>
            </a:r>
          </a:p>
        </p:txBody>
      </p:sp>
      <p:sp>
        <p:nvSpPr>
          <p:cNvPr id="3" name="矩形 2"/>
          <p:cNvSpPr/>
          <p:nvPr/>
        </p:nvSpPr>
        <p:spPr>
          <a:xfrm>
            <a:off x="612775" y="1650767"/>
            <a:ext cx="7991475" cy="242630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latinLnBrk="1" hangingPunct="1">
              <a:lnSpc>
                <a:spcPts val="2600"/>
              </a:lnSpc>
            </a:pPr>
            <a:r>
              <a:rPr lang="zh-CN" altLang="en-US" b="1" u="sng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教</a:t>
            </a:r>
            <a:r>
              <a:rPr lang="zh-CN" altLang="en-US" b="1" u="sng" dirty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证</a:t>
            </a:r>
            <a:r>
              <a:rPr lang="zh-CN" altLang="en-US" b="1" u="sng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公案</a:t>
            </a:r>
            <a:endParaRPr lang="en-US" altLang="zh-CN" b="1" u="sng" dirty="0" smtClean="0">
              <a:solidFill>
                <a:srgbClr val="8D341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endParaRPr lang="en-US" altLang="zh-CN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en-US" altLang="zh-CN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1</a:t>
            </a:r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. 《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三摩地王经</a:t>
            </a:r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》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中云：“眼耳鼻非量，舌身意亦非，若诸根为量，圣道复益谁？</a:t>
            </a: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”</a:t>
            </a: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en-US" altLang="zh-CN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2</a:t>
            </a:r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. 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月称论师云：“若许世间是正量，世见真实圣何为？所修圣道复何用？愚人为量亦非理。</a:t>
            </a: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”</a:t>
            </a: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en-US" altLang="zh-CN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3</a:t>
            </a:r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. 《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旧杂譬喻经</a:t>
            </a:r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》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中公案：酒瓮倒映人影，凡夫以为里面有人，导致争论不休。</a:t>
            </a:r>
            <a:endParaRPr lang="zh-CN" altLang="en-US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58871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14339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14340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154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  <p:pic>
        <p:nvPicPr>
          <p:cNvPr id="14341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06625" y="1277620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342" name="Rectangle 39"/>
          <p:cNvSpPr>
            <a:spLocks noGrp="1"/>
          </p:cNvSpPr>
          <p:nvPr/>
        </p:nvSpPr>
        <p:spPr>
          <a:xfrm>
            <a:off x="3348038" y="44624"/>
            <a:ext cx="4032250" cy="1038225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为导世间人，佛说无常法，真实非刹那。  </a:t>
            </a:r>
          </a:p>
        </p:txBody>
      </p:sp>
      <p:sp>
        <p:nvSpPr>
          <p:cNvPr id="14343" name="文本框 117"/>
          <p:cNvSpPr txBox="1"/>
          <p:nvPr/>
        </p:nvSpPr>
        <p:spPr>
          <a:xfrm rot="-5400000">
            <a:off x="-615950" y="5916613"/>
            <a:ext cx="1558925" cy="323850"/>
          </a:xfrm>
          <a:prstGeom prst="rect">
            <a:avLst/>
          </a:prstGeom>
          <a:solidFill>
            <a:srgbClr val="CCCC00"/>
          </a:solidFill>
          <a:ln w="9525">
            <a:noFill/>
          </a:ln>
        </p:spPr>
        <p:txBody>
          <a:bodyPr lIns="0" tIns="0" rIns="0" bIns="0" anchor="ctr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800" b="1" dirty="0">
                <a:solidFill>
                  <a:srgbClr val="FFFFFF"/>
                </a:solidFill>
                <a:latin typeface="宋体" panose="02010600030101010101" pitchFamily="2" charset="-122"/>
              </a:rPr>
              <a:t>  </a:t>
            </a:r>
            <a:r>
              <a:rPr lang="zh-CN" altLang="en-US" sz="1800" b="1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皈   依</a:t>
            </a:r>
            <a:endParaRPr lang="zh-CN" altLang="zh-CN" sz="1800" b="1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344" name="矩形 10"/>
          <p:cNvSpPr/>
          <p:nvPr/>
        </p:nvSpPr>
        <p:spPr>
          <a:xfrm>
            <a:off x="612775" y="977900"/>
            <a:ext cx="1077913" cy="450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latinLnBrk="1" hangingPunct="1">
              <a:lnSpc>
                <a:spcPct val="130000"/>
              </a:lnSpc>
              <a:spcBef>
                <a:spcPts val="800"/>
              </a:spcBef>
              <a:buClrTx/>
              <a:buSzTx/>
              <a:buNone/>
            </a:pPr>
            <a:r>
              <a:rPr lang="zh-CN" altLang="en-US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（颂词</a:t>
            </a:r>
            <a:r>
              <a:rPr lang="en-US" altLang="zh-CN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3</a:t>
            </a:r>
            <a:r>
              <a:rPr lang="zh-CN" altLang="en-US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）</a:t>
            </a:r>
          </a:p>
        </p:txBody>
      </p:sp>
      <p:sp>
        <p:nvSpPr>
          <p:cNvPr id="3" name="矩形 2"/>
          <p:cNvSpPr/>
          <p:nvPr/>
        </p:nvSpPr>
        <p:spPr>
          <a:xfrm>
            <a:off x="612775" y="1405532"/>
            <a:ext cx="7991475" cy="5093702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latinLnBrk="1" hangingPunct="1">
              <a:lnSpc>
                <a:spcPts val="2600"/>
              </a:lnSpc>
            </a:pPr>
            <a:r>
              <a:rPr lang="zh-CN" altLang="en-US" sz="1800" b="1" u="sng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消</a:t>
            </a:r>
            <a:r>
              <a:rPr lang="zh-CN" altLang="en-US" sz="1800" b="1" u="sng" dirty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文释义</a:t>
            </a:r>
            <a:endParaRPr lang="en-US" altLang="zh-CN" sz="1800" b="1" u="sng" dirty="0">
              <a:solidFill>
                <a:srgbClr val="8D341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如果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有人问：假设一切法无有自性，那么佛陀为何说实有法是刹那无常的自性？这是有密意的，佛的用意是指显现分，必要是为了次第引导耽著有实法的世人，怙主佛陀才说有实法无常</a:t>
            </a: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。</a:t>
            </a: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zh-CN" altLang="en-US" sz="1800" b="1" u="sng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本颂重点</a:t>
            </a:r>
            <a:endParaRPr lang="zh-CN" altLang="en-US" sz="1800" b="1" u="sng" dirty="0">
              <a:solidFill>
                <a:srgbClr val="8D341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不了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义法有三个条件（意图、必要、义理妨害），依此可分析出无常是不了义法</a:t>
            </a: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：</a:t>
            </a: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en-US" altLang="zh-CN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1</a:t>
            </a:r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. 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意图：佛陀说无常是从世俗名言讲的，因为任何法在世俗中显现是存在的，但这种显现像水泡一样刹那坏灭，佛陀针对这一点说是无常的</a:t>
            </a: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。</a:t>
            </a: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en-US" altLang="zh-CN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2</a:t>
            </a:r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. 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必要：倘若一开始就直接讲万法不存在，相当一部分的小乘人和世间人由于实执特别严重，一下子接受不了，容易误入歧途。为了渐次引导他们，佛先讲了春夏秋冬等粗无常，再讲刹那刹那的细无常，逐渐成熟他们的根器</a:t>
            </a: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。</a:t>
            </a: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en-US" altLang="zh-CN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3</a:t>
            </a:r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. 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义理妨害：在究竟的胜义谛中，所谓的刹那也不存在。无常只是暂时在名言中安立的，真正用实相来观察，常与无常均为戏论，都是一种分别念。</a:t>
            </a:r>
            <a:endParaRPr lang="zh-CN" altLang="en-US" sz="1800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14339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14340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154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  <p:pic>
        <p:nvPicPr>
          <p:cNvPr id="14341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06625" y="1277620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342" name="Rectangle 39"/>
          <p:cNvSpPr>
            <a:spLocks noGrp="1"/>
          </p:cNvSpPr>
          <p:nvPr/>
        </p:nvSpPr>
        <p:spPr>
          <a:xfrm>
            <a:off x="3348038" y="44624"/>
            <a:ext cx="4032250" cy="1038225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为导世间人，佛说无常法，真实非刹那。  </a:t>
            </a:r>
          </a:p>
        </p:txBody>
      </p:sp>
      <p:sp>
        <p:nvSpPr>
          <p:cNvPr id="14343" name="文本框 117"/>
          <p:cNvSpPr txBox="1"/>
          <p:nvPr/>
        </p:nvSpPr>
        <p:spPr>
          <a:xfrm rot="-5400000">
            <a:off x="-615950" y="5916613"/>
            <a:ext cx="1558925" cy="323850"/>
          </a:xfrm>
          <a:prstGeom prst="rect">
            <a:avLst/>
          </a:prstGeom>
          <a:solidFill>
            <a:srgbClr val="CCCC00"/>
          </a:solidFill>
          <a:ln w="9525">
            <a:noFill/>
          </a:ln>
        </p:spPr>
        <p:txBody>
          <a:bodyPr lIns="0" tIns="0" rIns="0" bIns="0" anchor="ctr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800" b="1" dirty="0">
                <a:solidFill>
                  <a:srgbClr val="FFFFFF"/>
                </a:solidFill>
                <a:latin typeface="宋体" panose="02010600030101010101" pitchFamily="2" charset="-122"/>
              </a:rPr>
              <a:t>  </a:t>
            </a:r>
            <a:r>
              <a:rPr lang="zh-CN" altLang="en-US" sz="1800" b="1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皈   依</a:t>
            </a:r>
            <a:endParaRPr lang="zh-CN" altLang="zh-CN" sz="1800" b="1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344" name="矩形 10"/>
          <p:cNvSpPr/>
          <p:nvPr/>
        </p:nvSpPr>
        <p:spPr>
          <a:xfrm>
            <a:off x="612775" y="977900"/>
            <a:ext cx="1077913" cy="450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latinLnBrk="1" hangingPunct="1">
              <a:lnSpc>
                <a:spcPct val="130000"/>
              </a:lnSpc>
              <a:spcBef>
                <a:spcPts val="800"/>
              </a:spcBef>
              <a:buClrTx/>
              <a:buSzTx/>
              <a:buNone/>
            </a:pPr>
            <a:r>
              <a:rPr lang="zh-CN" altLang="en-US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（颂词</a:t>
            </a:r>
            <a:r>
              <a:rPr lang="en-US" altLang="zh-CN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3</a:t>
            </a:r>
            <a:r>
              <a:rPr lang="zh-CN" altLang="en-US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）</a:t>
            </a:r>
          </a:p>
        </p:txBody>
      </p:sp>
      <p:sp>
        <p:nvSpPr>
          <p:cNvPr id="3" name="矩形 2"/>
          <p:cNvSpPr/>
          <p:nvPr/>
        </p:nvSpPr>
        <p:spPr>
          <a:xfrm>
            <a:off x="612775" y="1644718"/>
            <a:ext cx="7991475" cy="2092881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latinLnBrk="1" hangingPunct="1">
              <a:lnSpc>
                <a:spcPts val="2600"/>
              </a:lnSpc>
            </a:pPr>
            <a:r>
              <a:rPr lang="zh-CN" altLang="en-US" b="1" u="sng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相关</a:t>
            </a:r>
            <a:r>
              <a:rPr lang="zh-CN" altLang="en-US" b="1" u="sng" dirty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教</a:t>
            </a:r>
            <a:r>
              <a:rPr lang="zh-CN" altLang="en-US" b="1" u="sng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证</a:t>
            </a:r>
            <a:endParaRPr lang="en-US" altLang="zh-CN" b="1" u="sng" dirty="0" smtClean="0">
              <a:solidFill>
                <a:srgbClr val="8D341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en-US" altLang="zh-CN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1</a:t>
            </a:r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. 《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六十正理论</a:t>
            </a:r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》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中云：“佛说我我所，所说依密意，蕴界以及处，亦以密意说。</a:t>
            </a: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”</a:t>
            </a: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en-US" altLang="zh-CN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2</a:t>
            </a:r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. 《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中论</a:t>
            </a:r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·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观时品</a:t>
            </a:r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》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云：“既无未来时，亦无现在时。</a:t>
            </a: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”</a:t>
            </a: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en-US" altLang="zh-CN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3</a:t>
            </a:r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. 《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四百论</a:t>
            </a:r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》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云：“若一切时有，何缘彼无常？”</a:t>
            </a:r>
            <a:endParaRPr lang="zh-CN" altLang="en-US" sz="1800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27189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14339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14340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154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  <p:pic>
        <p:nvPicPr>
          <p:cNvPr id="14341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06625" y="1277620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342" name="Rectangle 39"/>
          <p:cNvSpPr>
            <a:spLocks noGrp="1"/>
          </p:cNvSpPr>
          <p:nvPr/>
        </p:nvSpPr>
        <p:spPr>
          <a:xfrm>
            <a:off x="3348038" y="230535"/>
            <a:ext cx="4032250" cy="1038225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岂不违世俗？瑜伽量无过，待世谓见真，否则观不净，将违世间见。</a:t>
            </a:r>
          </a:p>
        </p:txBody>
      </p:sp>
      <p:sp>
        <p:nvSpPr>
          <p:cNvPr id="14343" name="文本框 117"/>
          <p:cNvSpPr txBox="1"/>
          <p:nvPr/>
        </p:nvSpPr>
        <p:spPr>
          <a:xfrm rot="-5400000">
            <a:off x="-615950" y="5916613"/>
            <a:ext cx="1558925" cy="323850"/>
          </a:xfrm>
          <a:prstGeom prst="rect">
            <a:avLst/>
          </a:prstGeom>
          <a:solidFill>
            <a:srgbClr val="CCCC00"/>
          </a:solidFill>
          <a:ln w="9525">
            <a:noFill/>
          </a:ln>
        </p:spPr>
        <p:txBody>
          <a:bodyPr lIns="0" tIns="0" rIns="0" bIns="0" anchor="ctr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800" b="1" dirty="0">
                <a:solidFill>
                  <a:srgbClr val="FFFFFF"/>
                </a:solidFill>
                <a:latin typeface="宋体" panose="02010600030101010101" pitchFamily="2" charset="-122"/>
              </a:rPr>
              <a:t>  </a:t>
            </a:r>
            <a:r>
              <a:rPr lang="zh-CN" altLang="en-US" sz="1800" b="1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皈   依</a:t>
            </a:r>
            <a:endParaRPr lang="zh-CN" altLang="zh-CN" sz="1800" b="1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344" name="矩形 10"/>
          <p:cNvSpPr/>
          <p:nvPr/>
        </p:nvSpPr>
        <p:spPr>
          <a:xfrm>
            <a:off x="612775" y="977900"/>
            <a:ext cx="1077913" cy="450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latinLnBrk="1" hangingPunct="1">
              <a:lnSpc>
                <a:spcPct val="130000"/>
              </a:lnSpc>
              <a:spcBef>
                <a:spcPts val="800"/>
              </a:spcBef>
              <a:buClrTx/>
              <a:buSzTx/>
              <a:buNone/>
            </a:pPr>
            <a:r>
              <a:rPr lang="zh-CN" altLang="en-US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（颂词</a:t>
            </a:r>
            <a:r>
              <a:rPr lang="en-US" altLang="zh-CN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4</a:t>
            </a:r>
            <a:r>
              <a:rPr lang="zh-CN" altLang="en-US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）</a:t>
            </a:r>
          </a:p>
        </p:txBody>
      </p:sp>
      <p:sp>
        <p:nvSpPr>
          <p:cNvPr id="3" name="矩形 2"/>
          <p:cNvSpPr/>
          <p:nvPr/>
        </p:nvSpPr>
        <p:spPr>
          <a:xfrm>
            <a:off x="612775" y="1477287"/>
            <a:ext cx="7991475" cy="476027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latinLnBrk="1" hangingPunct="1">
              <a:lnSpc>
                <a:spcPts val="2600"/>
              </a:lnSpc>
              <a:buNone/>
            </a:pPr>
            <a:r>
              <a:rPr lang="zh-CN" altLang="en-US" sz="1800" b="1" u="sng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消</a:t>
            </a:r>
            <a:r>
              <a:rPr lang="zh-CN" altLang="en-US" sz="1800" b="1" u="sng" dirty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文释义</a:t>
            </a:r>
            <a:endParaRPr lang="en-US" altLang="zh-CN" sz="1800" b="1" u="sng" dirty="0">
              <a:solidFill>
                <a:srgbClr val="8D341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如果对方说：由于刹那于世人前不显现，因而安立世俗也相违。尽管在平凡者前不显现，然而在只是见到人无我的诸位瑜伽者前显现，因此是世俗谛，并没有过失。如果对方说：这样一来，难道不是与佛说“见刹那即见真如”这一道理相违了吗？善天尊者对此回答说：并不相违，实际上是观待世间人看作常有等，才将瑜伽行者见刹那安立为真如的， 因为刹那只是相似的胜义。否则如果观待瑜伽行者，平凡人所见是真实的，那么对于瑜伽行者真正所了悟的女身为不净，以世间执为清净反而可以妨害了。</a:t>
            </a: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zh-CN" altLang="en-US" sz="1800" b="1" u="sng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本颂重点</a:t>
            </a:r>
            <a:endParaRPr lang="en-US" altLang="zh-CN" sz="1800" b="1" u="sng" dirty="0" smtClean="0">
              <a:solidFill>
                <a:srgbClr val="8D341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en-US" altLang="zh-CN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1</a:t>
            </a:r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.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凡夫人看不到刹那的无常迁变，不代表无常就不是世俗，因为在远离二取的瑜伽士的境界中，诸法的刹那迁变了了分明。因为瑜伽现量是世俗谛，所以无常属于世俗。 </a:t>
            </a: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en-US" altLang="zh-CN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2</a:t>
            </a:r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. “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见刹那即见真如”，是佛观待世间人讲的，其中的密意是：因为世间人认为一切法是常有存在的，如果明白了无常的道理，就可以说他见到真相了。</a:t>
            </a:r>
            <a:endParaRPr lang="zh-CN" altLang="en-US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14339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14340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154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  <p:pic>
        <p:nvPicPr>
          <p:cNvPr id="14341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06625" y="1277620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342" name="Rectangle 39"/>
          <p:cNvSpPr>
            <a:spLocks noGrp="1"/>
          </p:cNvSpPr>
          <p:nvPr/>
        </p:nvSpPr>
        <p:spPr>
          <a:xfrm>
            <a:off x="3348038" y="230535"/>
            <a:ext cx="4032250" cy="1038225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岂不违世俗？瑜伽量无过，待世谓见真，否则观不净，将违世间见。</a:t>
            </a:r>
          </a:p>
        </p:txBody>
      </p:sp>
      <p:sp>
        <p:nvSpPr>
          <p:cNvPr id="14343" name="文本框 117"/>
          <p:cNvSpPr txBox="1"/>
          <p:nvPr/>
        </p:nvSpPr>
        <p:spPr>
          <a:xfrm rot="-5400000">
            <a:off x="-615950" y="5916613"/>
            <a:ext cx="1558925" cy="323850"/>
          </a:xfrm>
          <a:prstGeom prst="rect">
            <a:avLst/>
          </a:prstGeom>
          <a:solidFill>
            <a:srgbClr val="CCCC00"/>
          </a:solidFill>
          <a:ln w="9525">
            <a:noFill/>
          </a:ln>
        </p:spPr>
        <p:txBody>
          <a:bodyPr lIns="0" tIns="0" rIns="0" bIns="0" anchor="ctr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800" b="1" dirty="0">
                <a:solidFill>
                  <a:srgbClr val="FFFFFF"/>
                </a:solidFill>
                <a:latin typeface="宋体" panose="02010600030101010101" pitchFamily="2" charset="-122"/>
              </a:rPr>
              <a:t>  </a:t>
            </a:r>
            <a:r>
              <a:rPr lang="zh-CN" altLang="en-US" sz="1800" b="1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皈   依</a:t>
            </a:r>
            <a:endParaRPr lang="zh-CN" altLang="zh-CN" sz="1800" b="1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344" name="矩形 10"/>
          <p:cNvSpPr/>
          <p:nvPr/>
        </p:nvSpPr>
        <p:spPr>
          <a:xfrm>
            <a:off x="612775" y="977900"/>
            <a:ext cx="1077913" cy="450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eaLnBrk="1" latinLnBrk="1" hangingPunct="1">
              <a:lnSpc>
                <a:spcPct val="130000"/>
              </a:lnSpc>
              <a:spcBef>
                <a:spcPts val="800"/>
              </a:spcBef>
              <a:buClrTx/>
              <a:buSzTx/>
              <a:buNone/>
            </a:pPr>
            <a:r>
              <a:rPr lang="zh-CN" altLang="en-US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（颂词</a:t>
            </a:r>
            <a:r>
              <a:rPr lang="en-US" altLang="zh-CN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4</a:t>
            </a:r>
            <a:r>
              <a:rPr lang="zh-CN" altLang="en-US" sz="1800" dirty="0">
                <a:solidFill>
                  <a:srgbClr val="8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）</a:t>
            </a:r>
          </a:p>
        </p:txBody>
      </p:sp>
      <p:sp>
        <p:nvSpPr>
          <p:cNvPr id="3" name="矩形 2"/>
          <p:cNvSpPr/>
          <p:nvPr/>
        </p:nvSpPr>
        <p:spPr>
          <a:xfrm>
            <a:off x="612775" y="1553933"/>
            <a:ext cx="7991475" cy="242630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latinLnBrk="1" hangingPunct="1">
              <a:lnSpc>
                <a:spcPts val="2600"/>
              </a:lnSpc>
            </a:pPr>
            <a:r>
              <a:rPr lang="en-US" altLang="zh-CN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3</a:t>
            </a:r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. 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佛陀虽然讲观无常的功德很大，但也是针对名言来讲的。在胜义谛中，这实际上也是一种执著相，最终要去掉的</a:t>
            </a: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。</a:t>
            </a: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en-US" altLang="zh-CN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4</a:t>
            </a:r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. 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万事万物在名言中就像镜中的影像或湖里的月影，应该明明清清地存在，但是一经分析，全部都荡然无存，这就是万法的实相</a:t>
            </a:r>
            <a:r>
              <a:rPr lang="zh-CN" altLang="en-US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。</a:t>
            </a:r>
            <a:endParaRPr lang="en-US" altLang="zh-CN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endParaRPr lang="en-US" altLang="zh-CN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zh-CN" altLang="en-US" b="1" u="sng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相关</a:t>
            </a:r>
            <a:r>
              <a:rPr lang="zh-CN" altLang="en-US" b="1" u="sng" dirty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教</a:t>
            </a:r>
            <a:r>
              <a:rPr lang="zh-CN" altLang="en-US" b="1" u="sng" dirty="0" smtClean="0">
                <a:solidFill>
                  <a:srgbClr val="8D341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证</a:t>
            </a:r>
            <a:endParaRPr lang="en-US" altLang="zh-CN" b="1" u="sng" dirty="0" smtClean="0">
              <a:solidFill>
                <a:srgbClr val="8D341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  <a:p>
            <a:pPr eaLnBrk="1" latinLnBrk="1" hangingPunct="1">
              <a:lnSpc>
                <a:spcPts val="2600"/>
              </a:lnSpc>
            </a:pPr>
            <a:r>
              <a:rPr lang="en-US" altLang="zh-CN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《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大涅槃经</a:t>
            </a:r>
            <a:r>
              <a:rPr lang="en-US" altLang="zh-CN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》</a:t>
            </a:r>
            <a:r>
              <a:rPr lang="zh-CN" altLang="en-US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黑体" panose="02010609060101010101" pitchFamily="49" charset="-122"/>
              </a:rPr>
              <a:t>云：“如诸迹中，象迹为胜。于诸想中，无常想为胜。”</a:t>
            </a:r>
            <a:endParaRPr lang="zh-CN" altLang="en-US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07567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8675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8676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154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  <p:pic>
        <p:nvPicPr>
          <p:cNvPr id="28677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68538" y="692150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8678" name="TextBox 16"/>
          <p:cNvSpPr/>
          <p:nvPr/>
        </p:nvSpPr>
        <p:spPr>
          <a:xfrm>
            <a:off x="857250" y="2060575"/>
            <a:ext cx="6902450" cy="2416219"/>
          </a:xfrm>
          <a:prstGeom prst="roundRect">
            <a:avLst>
              <a:gd name="adj" fmla="val 10130"/>
            </a:avLst>
          </a:prstGeom>
          <a:noFill/>
          <a:ln w="25400" cap="flat" cmpd="sng">
            <a:solidFill>
              <a:srgbClr val="C00000"/>
            </a:solidFill>
            <a:prstDash val="sysDash"/>
            <a:headEnd type="none" w="med" len="med"/>
            <a:tailEnd type="none" w="med" len="med"/>
          </a:ln>
        </p:spPr>
        <p:txBody>
          <a:bodyPr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800" b="1" dirty="0">
                <a:solidFill>
                  <a:srgbClr val="0045D0"/>
                </a:solidFill>
                <a:latin typeface="黑体" panose="02010609060101010101" pitchFamily="49" charset="-122"/>
                <a:ea typeface="楷体" panose="02010609060101010101" pitchFamily="49" charset="-122"/>
              </a:rPr>
              <a:t>    </a:t>
            </a:r>
            <a:endParaRPr lang="en-US" altLang="zh-CN" sz="1200" b="1" dirty="0">
              <a:solidFill>
                <a:srgbClr val="0045D0"/>
              </a:solidFill>
              <a:latin typeface="黑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sz="28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28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既然瑜伽士与平凡者都承许万法的显现是存在的，那他们之间还争论什么？明白这个道理后，你做事情时应该持什么样的态度？</a:t>
            </a:r>
          </a:p>
        </p:txBody>
      </p:sp>
      <p:pic>
        <p:nvPicPr>
          <p:cNvPr id="28679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188" y="1628775"/>
            <a:ext cx="1143000" cy="1143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8680" name="Rectangle 5"/>
          <p:cNvSpPr>
            <a:spLocks noGrp="1"/>
          </p:cNvSpPr>
          <p:nvPr/>
        </p:nvSpPr>
        <p:spPr>
          <a:xfrm>
            <a:off x="2905125" y="209550"/>
            <a:ext cx="5422900" cy="461963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9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zh-CN" sz="3200" b="1" dirty="0">
                <a:solidFill>
                  <a:srgbClr val="826951"/>
                </a:solidFill>
              </a:rPr>
              <a:t>思  考  题</a:t>
            </a:r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9699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29700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68538" y="692150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01" name="TextBox 16"/>
          <p:cNvSpPr/>
          <p:nvPr/>
        </p:nvSpPr>
        <p:spPr>
          <a:xfrm>
            <a:off x="857250" y="2060575"/>
            <a:ext cx="6902450" cy="1869150"/>
          </a:xfrm>
          <a:prstGeom prst="roundRect">
            <a:avLst>
              <a:gd name="adj" fmla="val 10130"/>
            </a:avLst>
          </a:prstGeom>
          <a:noFill/>
          <a:ln w="25400" cap="flat" cmpd="sng">
            <a:solidFill>
              <a:srgbClr val="C00000"/>
            </a:solidFill>
            <a:prstDash val="sysDash"/>
            <a:headEnd type="none" w="med" len="med"/>
            <a:tailEnd type="none" w="med" len="med"/>
          </a:ln>
        </p:spPr>
        <p:txBody>
          <a:bodyPr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800" b="1" dirty="0">
                <a:solidFill>
                  <a:srgbClr val="0045D0"/>
                </a:solidFill>
                <a:latin typeface="黑体" panose="02010609060101010101" pitchFamily="49" charset="-122"/>
                <a:ea typeface="楷体" panose="02010609060101010101" pitchFamily="49" charset="-122"/>
              </a:rPr>
              <a:t>    </a:t>
            </a:r>
            <a:endParaRPr lang="en-US" altLang="zh-CN" sz="1200" b="1" dirty="0">
              <a:solidFill>
                <a:srgbClr val="0045D0"/>
              </a:solidFill>
              <a:latin typeface="黑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sz="28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2. </a:t>
            </a:r>
            <a:r>
              <a:rPr lang="zh-CN" altLang="en-US" sz="28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形形色色的诸法，是我们现量所感受到的，为什么说它是虚妄的？请从两方面进行分析。</a:t>
            </a:r>
          </a:p>
        </p:txBody>
      </p:sp>
      <p:pic>
        <p:nvPicPr>
          <p:cNvPr id="2970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188" y="1628775"/>
            <a:ext cx="1143000" cy="1143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03" name="Rectangle 5"/>
          <p:cNvSpPr>
            <a:spLocks noGrp="1"/>
          </p:cNvSpPr>
          <p:nvPr/>
        </p:nvSpPr>
        <p:spPr>
          <a:xfrm>
            <a:off x="2905125" y="209550"/>
            <a:ext cx="5422900" cy="461963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9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zh-CN" sz="3200" b="1" dirty="0">
                <a:solidFill>
                  <a:srgbClr val="826951"/>
                </a:solidFill>
              </a:rPr>
              <a:t>思  考  题</a:t>
            </a:r>
          </a:p>
        </p:txBody>
      </p:sp>
      <p:sp>
        <p:nvSpPr>
          <p:cNvPr id="29704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154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9699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29700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68538" y="692150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01" name="TextBox 16"/>
          <p:cNvSpPr/>
          <p:nvPr/>
        </p:nvSpPr>
        <p:spPr>
          <a:xfrm>
            <a:off x="857250" y="2060575"/>
            <a:ext cx="6902450" cy="1322082"/>
          </a:xfrm>
          <a:prstGeom prst="roundRect">
            <a:avLst>
              <a:gd name="adj" fmla="val 10130"/>
            </a:avLst>
          </a:prstGeom>
          <a:noFill/>
          <a:ln w="25400" cap="flat" cmpd="sng">
            <a:solidFill>
              <a:srgbClr val="C00000"/>
            </a:solidFill>
            <a:prstDash val="sysDash"/>
            <a:headEnd type="none" w="med" len="med"/>
            <a:tailEnd type="none" w="med" len="med"/>
          </a:ln>
        </p:spPr>
        <p:txBody>
          <a:bodyPr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800" b="1" dirty="0">
                <a:solidFill>
                  <a:srgbClr val="0045D0"/>
                </a:solidFill>
                <a:latin typeface="黑体" panose="02010609060101010101" pitchFamily="49" charset="-122"/>
                <a:ea typeface="楷体" panose="02010609060101010101" pitchFamily="49" charset="-122"/>
              </a:rPr>
              <a:t>    </a:t>
            </a:r>
            <a:endParaRPr lang="en-US" altLang="zh-CN" sz="1200" b="1" dirty="0">
              <a:solidFill>
                <a:srgbClr val="0045D0"/>
              </a:solidFill>
              <a:latin typeface="黑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sz="28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3. </a:t>
            </a:r>
            <a:r>
              <a:rPr lang="zh-CN" altLang="en-US" sz="28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为什么说佛陀所宣讲的无常道理不了义？请以不了义的标准一一判断、说明。</a:t>
            </a:r>
          </a:p>
        </p:txBody>
      </p:sp>
      <p:pic>
        <p:nvPicPr>
          <p:cNvPr id="2970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188" y="1628775"/>
            <a:ext cx="1143000" cy="1143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03" name="Rectangle 5"/>
          <p:cNvSpPr>
            <a:spLocks noGrp="1"/>
          </p:cNvSpPr>
          <p:nvPr/>
        </p:nvSpPr>
        <p:spPr>
          <a:xfrm>
            <a:off x="2905125" y="209550"/>
            <a:ext cx="5422900" cy="461963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9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zh-CN" sz="3200" b="1" dirty="0">
                <a:solidFill>
                  <a:srgbClr val="826951"/>
                </a:solidFill>
              </a:rPr>
              <a:t>思  考  题</a:t>
            </a:r>
          </a:p>
        </p:txBody>
      </p:sp>
      <p:sp>
        <p:nvSpPr>
          <p:cNvPr id="29704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154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9699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29700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68538" y="692150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01" name="TextBox 16"/>
          <p:cNvSpPr/>
          <p:nvPr/>
        </p:nvSpPr>
        <p:spPr>
          <a:xfrm>
            <a:off x="857250" y="2060575"/>
            <a:ext cx="6902450" cy="2416219"/>
          </a:xfrm>
          <a:prstGeom prst="roundRect">
            <a:avLst>
              <a:gd name="adj" fmla="val 10130"/>
            </a:avLst>
          </a:prstGeom>
          <a:noFill/>
          <a:ln w="25400" cap="flat" cmpd="sng">
            <a:solidFill>
              <a:srgbClr val="C00000"/>
            </a:solidFill>
            <a:prstDash val="sysDash"/>
            <a:headEnd type="none" w="med" len="med"/>
            <a:tailEnd type="none" w="med" len="med"/>
          </a:ln>
        </p:spPr>
        <p:txBody>
          <a:bodyPr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800" b="1" dirty="0" smtClean="0">
                <a:solidFill>
                  <a:srgbClr val="0045D0"/>
                </a:solidFill>
                <a:latin typeface="黑体" panose="02010609060101010101" pitchFamily="49" charset="-122"/>
                <a:ea typeface="楷体" panose="02010609060101010101" pitchFamily="49" charset="-122"/>
              </a:rPr>
              <a:t>    </a:t>
            </a:r>
            <a:endParaRPr lang="en-US" altLang="zh-CN" sz="1200" b="1" dirty="0" smtClean="0">
              <a:solidFill>
                <a:srgbClr val="0045D0"/>
              </a:solidFill>
              <a:latin typeface="黑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sz="28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4. </a:t>
            </a:r>
            <a:r>
              <a:rPr lang="zh-CN" altLang="en-US" sz="28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有人说：“无常不能被肉眼所看，所以不是世俗谛，如果它也不是胜义谛，那无常就不属于二谛了，岂不是变成第三品物体了？”对此，你该如何回答？</a:t>
            </a:r>
          </a:p>
        </p:txBody>
      </p:sp>
      <p:pic>
        <p:nvPicPr>
          <p:cNvPr id="2970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188" y="1628775"/>
            <a:ext cx="1143000" cy="1143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03" name="Rectangle 5"/>
          <p:cNvSpPr>
            <a:spLocks noGrp="1"/>
          </p:cNvSpPr>
          <p:nvPr/>
        </p:nvSpPr>
        <p:spPr>
          <a:xfrm>
            <a:off x="2905125" y="209550"/>
            <a:ext cx="5422900" cy="461963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9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zh-CN" sz="3200" b="1" dirty="0">
                <a:solidFill>
                  <a:srgbClr val="826951"/>
                </a:solidFill>
              </a:rPr>
              <a:t>思  考  题</a:t>
            </a:r>
          </a:p>
        </p:txBody>
      </p:sp>
      <p:sp>
        <p:nvSpPr>
          <p:cNvPr id="29704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154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29699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pic>
        <p:nvPicPr>
          <p:cNvPr id="29700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68538" y="692150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01" name="TextBox 16"/>
          <p:cNvSpPr/>
          <p:nvPr/>
        </p:nvSpPr>
        <p:spPr>
          <a:xfrm>
            <a:off x="857250" y="2060575"/>
            <a:ext cx="6902450" cy="1869150"/>
          </a:xfrm>
          <a:prstGeom prst="roundRect">
            <a:avLst>
              <a:gd name="adj" fmla="val 10130"/>
            </a:avLst>
          </a:prstGeom>
          <a:noFill/>
          <a:ln w="25400" cap="flat" cmpd="sng">
            <a:solidFill>
              <a:srgbClr val="C00000"/>
            </a:solidFill>
            <a:prstDash val="sysDash"/>
            <a:headEnd type="none" w="med" len="med"/>
            <a:tailEnd type="none" w="med" len="med"/>
          </a:ln>
        </p:spPr>
        <p:txBody>
          <a:bodyPr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800" b="1" dirty="0" smtClean="0">
                <a:solidFill>
                  <a:srgbClr val="0045D0"/>
                </a:solidFill>
                <a:latin typeface="黑体" panose="02010609060101010101" pitchFamily="49" charset="-122"/>
                <a:ea typeface="楷体" panose="02010609060101010101" pitchFamily="49" charset="-122"/>
              </a:rPr>
              <a:t>    </a:t>
            </a:r>
            <a:endParaRPr lang="en-US" altLang="zh-CN" sz="1200" b="1" dirty="0" smtClean="0">
              <a:solidFill>
                <a:srgbClr val="0045D0"/>
              </a:solidFill>
              <a:latin typeface="黑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sz="28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5. </a:t>
            </a:r>
            <a:r>
              <a:rPr lang="zh-CN" altLang="en-US" sz="28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在世俗中，若没有见与不见名言实相的差别，这会有什么样的过失？请以比喻说明。</a:t>
            </a:r>
          </a:p>
        </p:txBody>
      </p:sp>
      <p:pic>
        <p:nvPicPr>
          <p:cNvPr id="2970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188" y="1628775"/>
            <a:ext cx="1143000" cy="1143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03" name="Rectangle 5"/>
          <p:cNvSpPr>
            <a:spLocks noGrp="1"/>
          </p:cNvSpPr>
          <p:nvPr/>
        </p:nvSpPr>
        <p:spPr>
          <a:xfrm>
            <a:off x="2905125" y="209550"/>
            <a:ext cx="5422900" cy="461963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9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zh-CN" sz="3200" b="1" dirty="0">
                <a:solidFill>
                  <a:srgbClr val="826951"/>
                </a:solidFill>
              </a:rPr>
              <a:t>思  考  题</a:t>
            </a:r>
          </a:p>
        </p:txBody>
      </p:sp>
      <p:sp>
        <p:nvSpPr>
          <p:cNvPr id="29704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154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29699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pic>
        <p:nvPicPr>
          <p:cNvPr id="29700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68538" y="692150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01" name="TextBox 16"/>
          <p:cNvSpPr/>
          <p:nvPr/>
        </p:nvSpPr>
        <p:spPr>
          <a:xfrm>
            <a:off x="467544" y="789422"/>
            <a:ext cx="8280920" cy="3041440"/>
          </a:xfrm>
          <a:prstGeom prst="roundRect">
            <a:avLst>
              <a:gd name="adj" fmla="val 10130"/>
            </a:avLst>
          </a:prstGeom>
          <a:noFill/>
          <a:ln w="25400" cap="flat" cmpd="sng">
            <a:solidFill>
              <a:srgbClr val="C00000"/>
            </a:solidFill>
            <a:prstDash val="sysDash"/>
            <a:headEnd type="none" w="med" len="med"/>
            <a:tailEnd type="none" w="med" len="med"/>
          </a:ln>
        </p:spPr>
        <p:txBody>
          <a:bodyPr wrap="square"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800" b="1" dirty="0" smtClean="0">
                <a:solidFill>
                  <a:srgbClr val="0045D0"/>
                </a:solidFill>
                <a:latin typeface="黑体" panose="02010609060101010101" pitchFamily="49" charset="-122"/>
                <a:ea typeface="楷体" panose="02010609060101010101" pitchFamily="49" charset="-122"/>
              </a:rPr>
              <a:t>    </a:t>
            </a:r>
            <a:endParaRPr lang="en-US" altLang="zh-CN" sz="1200" b="1" dirty="0" smtClean="0">
              <a:solidFill>
                <a:srgbClr val="0045D0"/>
              </a:solidFill>
              <a:latin typeface="黑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、世间人之所以与瑜伽士在“诸法显现”上产生争论，是因为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 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世间人将诸法执为实有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 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瑜伽士否认诸法的显现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 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世间人承认诸法的显现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 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瑜伽士将诸法观为现而无自性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703" name="Rectangle 5"/>
          <p:cNvSpPr>
            <a:spLocks noGrp="1"/>
          </p:cNvSpPr>
          <p:nvPr/>
        </p:nvSpPr>
        <p:spPr>
          <a:xfrm>
            <a:off x="2905125" y="209550"/>
            <a:ext cx="5422900" cy="461963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9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zh-CN" sz="3200" b="1" dirty="0">
                <a:solidFill>
                  <a:srgbClr val="826951"/>
                </a:solidFill>
              </a:rPr>
              <a:t>思  考  题</a:t>
            </a:r>
          </a:p>
        </p:txBody>
      </p:sp>
      <p:sp>
        <p:nvSpPr>
          <p:cNvPr id="29704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154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</p:spTree>
    <p:extLst>
      <p:ext uri="{BB962C8B-B14F-4D97-AF65-F5344CB8AC3E}">
        <p14:creationId xmlns:p14="http://schemas.microsoft.com/office/powerpoint/2010/main" val="4914609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29699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pic>
        <p:nvPicPr>
          <p:cNvPr id="29700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68538" y="692150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01" name="TextBox 16"/>
          <p:cNvSpPr/>
          <p:nvPr/>
        </p:nvSpPr>
        <p:spPr>
          <a:xfrm>
            <a:off x="467544" y="789422"/>
            <a:ext cx="8280920" cy="5815858"/>
          </a:xfrm>
          <a:prstGeom prst="roundRect">
            <a:avLst>
              <a:gd name="adj" fmla="val 10130"/>
            </a:avLst>
          </a:prstGeom>
          <a:noFill/>
          <a:ln w="25400" cap="flat" cmpd="sng">
            <a:solidFill>
              <a:srgbClr val="C00000"/>
            </a:solidFill>
            <a:prstDash val="sysDash"/>
            <a:headEnd type="none" w="med" len="med"/>
            <a:tailEnd type="none" w="med" len="med"/>
          </a:ln>
        </p:spPr>
        <p:txBody>
          <a:bodyPr wrap="square"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800" b="1" dirty="0" smtClean="0">
                <a:solidFill>
                  <a:srgbClr val="0045D0"/>
                </a:solidFill>
                <a:latin typeface="黑体" panose="02010609060101010101" pitchFamily="49" charset="-122"/>
                <a:ea typeface="楷体" panose="02010609060101010101" pitchFamily="49" charset="-122"/>
              </a:rPr>
              <a:t>    </a:t>
            </a:r>
            <a:endParaRPr lang="en-US" altLang="zh-CN" sz="1200" b="1" dirty="0" smtClean="0">
              <a:solidFill>
                <a:srgbClr val="0045D0"/>
              </a:solidFill>
              <a:latin typeface="黑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sz="22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2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、世间人之所以与瑜伽士在“诸法显现”上产生争论，是因为</a:t>
            </a:r>
            <a:r>
              <a:rPr lang="zh-CN" altLang="en-US" sz="2200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  <a:endParaRPr lang="en-US" altLang="zh-CN" sz="2200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sz="2200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en-US" altLang="zh-CN" sz="22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 </a:t>
            </a:r>
            <a:r>
              <a:rPr lang="zh-CN" altLang="en-US" sz="22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世间人将诸法执为实有</a:t>
            </a:r>
            <a:r>
              <a:rPr lang="zh-CN" altLang="en-US" sz="2200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sz="2200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sz="2200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en-US" altLang="zh-CN" sz="22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 </a:t>
            </a:r>
            <a:r>
              <a:rPr lang="zh-CN" altLang="en-US" sz="22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瑜伽士否认诸法的显现</a:t>
            </a:r>
            <a:r>
              <a:rPr lang="zh-CN" altLang="en-US" sz="2200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sz="2200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sz="2200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en-US" altLang="zh-CN" sz="22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 </a:t>
            </a:r>
            <a:r>
              <a:rPr lang="zh-CN" altLang="en-US" sz="22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世间人承认诸法的显现</a:t>
            </a:r>
            <a:r>
              <a:rPr lang="zh-CN" altLang="en-US" sz="2200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sz="2200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sz="2200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r>
              <a:rPr lang="en-US" altLang="zh-CN" sz="22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 </a:t>
            </a:r>
            <a:r>
              <a:rPr lang="zh-CN" altLang="en-US" sz="22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瑜伽士将诸法观为现而无自性</a:t>
            </a:r>
            <a:r>
              <a:rPr lang="zh-CN" altLang="en-US" sz="2200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200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2200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答案</a:t>
            </a:r>
            <a:r>
              <a:rPr lang="en-US" altLang="zh-CN" sz="2200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</a:t>
            </a: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sz="2200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22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解析：主要考察颂词“世人见实法，分别为真实，而非如幻化，故诤瑜伽师。”的法义理解。上师在讲解该颂词时，讲到：“虽然同样是显现，但平凡世间者被无明烦恼所障，见到柱子、瓶子等法就执为实有存在（</a:t>
            </a:r>
            <a:r>
              <a:rPr lang="en-US" altLang="zh-CN" sz="22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sz="22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），并没有认识到它现而无自性，如梦、如幻、如阳焰的本质。而瑜伽士却了知此理，知道一切法虽然显现，却犹如水泡般不实，不会对此产生执着（</a:t>
            </a:r>
            <a:r>
              <a:rPr lang="en-US" altLang="zh-CN" sz="22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r>
              <a:rPr lang="zh-CN" altLang="en-US" sz="22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）。因此，瑜伽士与世间平凡者之间便产生了争议。”</a:t>
            </a:r>
            <a:r>
              <a:rPr lang="en-US" altLang="zh-CN" sz="2200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endParaRPr lang="zh-CN" altLang="en-US" sz="2200" dirty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703" name="Rectangle 5"/>
          <p:cNvSpPr>
            <a:spLocks noGrp="1"/>
          </p:cNvSpPr>
          <p:nvPr/>
        </p:nvSpPr>
        <p:spPr>
          <a:xfrm>
            <a:off x="2905125" y="209550"/>
            <a:ext cx="5422900" cy="461963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9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zh-CN" sz="3200" b="1" dirty="0">
                <a:solidFill>
                  <a:srgbClr val="826951"/>
                </a:solidFill>
              </a:rPr>
              <a:t>思  考  题</a:t>
            </a:r>
          </a:p>
        </p:txBody>
      </p:sp>
      <p:sp>
        <p:nvSpPr>
          <p:cNvPr id="29704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154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</p:spTree>
    <p:extLst>
      <p:ext uri="{BB962C8B-B14F-4D97-AF65-F5344CB8AC3E}">
        <p14:creationId xmlns:p14="http://schemas.microsoft.com/office/powerpoint/2010/main" val="418081484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29699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pic>
        <p:nvPicPr>
          <p:cNvPr id="29700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68538" y="692150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01" name="TextBox 16"/>
          <p:cNvSpPr/>
          <p:nvPr/>
        </p:nvSpPr>
        <p:spPr>
          <a:xfrm>
            <a:off x="467544" y="789422"/>
            <a:ext cx="8280920" cy="2572524"/>
          </a:xfrm>
          <a:prstGeom prst="roundRect">
            <a:avLst>
              <a:gd name="adj" fmla="val 10130"/>
            </a:avLst>
          </a:prstGeom>
          <a:noFill/>
          <a:ln w="25400" cap="flat" cmpd="sng">
            <a:solidFill>
              <a:srgbClr val="C00000"/>
            </a:solidFill>
            <a:prstDash val="sysDash"/>
            <a:headEnd type="none" w="med" len="med"/>
            <a:tailEnd type="none" w="med" len="med"/>
          </a:ln>
        </p:spPr>
        <p:txBody>
          <a:bodyPr wrap="square"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800" b="1" dirty="0" smtClean="0">
                <a:solidFill>
                  <a:srgbClr val="0045D0"/>
                </a:solidFill>
                <a:latin typeface="黑体" panose="02010609060101010101" pitchFamily="49" charset="-122"/>
                <a:ea typeface="楷体" panose="02010609060101010101" pitchFamily="49" charset="-122"/>
              </a:rPr>
              <a:t>    </a:t>
            </a:r>
            <a:endParaRPr lang="en-US" altLang="zh-CN" sz="1200" b="1" dirty="0" smtClean="0">
              <a:solidFill>
                <a:srgbClr val="0045D0"/>
              </a:solidFill>
              <a:latin typeface="黑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、关于佛陀宣讲的“诸行无常”的道理，表述正确的是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 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属于了义法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 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属于不了义法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 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从世俗名言角度宣讲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 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针对不同根基的众生而宣讲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703" name="Rectangle 5"/>
          <p:cNvSpPr>
            <a:spLocks noGrp="1"/>
          </p:cNvSpPr>
          <p:nvPr/>
        </p:nvSpPr>
        <p:spPr>
          <a:xfrm>
            <a:off x="2905125" y="209550"/>
            <a:ext cx="5422900" cy="461963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9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zh-CN" sz="3200" b="1" dirty="0">
                <a:solidFill>
                  <a:srgbClr val="826951"/>
                </a:solidFill>
              </a:rPr>
              <a:t>思  考  题</a:t>
            </a:r>
          </a:p>
        </p:txBody>
      </p:sp>
      <p:sp>
        <p:nvSpPr>
          <p:cNvPr id="29704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154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</p:spTree>
    <p:extLst>
      <p:ext uri="{BB962C8B-B14F-4D97-AF65-F5344CB8AC3E}">
        <p14:creationId xmlns:p14="http://schemas.microsoft.com/office/powerpoint/2010/main" val="39747374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29699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pic>
        <p:nvPicPr>
          <p:cNvPr id="29700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68538" y="692150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01" name="TextBox 16"/>
          <p:cNvSpPr/>
          <p:nvPr/>
        </p:nvSpPr>
        <p:spPr>
          <a:xfrm>
            <a:off x="494887" y="717412"/>
            <a:ext cx="8280920" cy="6323850"/>
          </a:xfrm>
          <a:prstGeom prst="roundRect">
            <a:avLst>
              <a:gd name="adj" fmla="val 10130"/>
            </a:avLst>
          </a:prstGeom>
          <a:noFill/>
          <a:ln w="25400" cap="flat" cmpd="sng">
            <a:solidFill>
              <a:srgbClr val="C00000"/>
            </a:solidFill>
            <a:prstDash val="sysDash"/>
            <a:headEnd type="none" w="med" len="med"/>
            <a:tailEnd type="none" w="med" len="med"/>
          </a:ln>
        </p:spPr>
        <p:txBody>
          <a:bodyPr wrap="square"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800" b="1" dirty="0" smtClean="0">
                <a:solidFill>
                  <a:srgbClr val="0045D0"/>
                </a:solidFill>
                <a:latin typeface="黑体" panose="02010609060101010101" pitchFamily="49" charset="-122"/>
                <a:ea typeface="楷体" panose="02010609060101010101" pitchFamily="49" charset="-122"/>
              </a:rPr>
              <a:t>    </a:t>
            </a:r>
            <a:endParaRPr lang="en-US" altLang="zh-CN" sz="1200" b="1" dirty="0" smtClean="0">
              <a:solidFill>
                <a:srgbClr val="0045D0"/>
              </a:solidFill>
              <a:latin typeface="黑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、关于佛陀宣讲的“诸行无常”的道理，表述正确的是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 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属于了义法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 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属于不了义法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 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从世俗名言角度宣讲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 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针对不同根基的众生而宣讲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答案</a:t>
            </a: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BCD</a:t>
            </a: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解析：主要考察颂词“为导世间人，佛说无常法，真实非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刹那”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的法义理解。上师在讲解该颂词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时讲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到：“佛陀虽在初转法轮时讲了四法印，揭示诸行无常的道理，这是谁也无法否认的，但这是针对不同根基、意乐、界性的众生宣说的（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），是不了义的（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）”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“佛陀说无常是从世俗名言讲的（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），因为任何法在世俗中显现是存在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的”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703" name="Rectangle 5"/>
          <p:cNvSpPr>
            <a:spLocks noGrp="1"/>
          </p:cNvSpPr>
          <p:nvPr/>
        </p:nvSpPr>
        <p:spPr>
          <a:xfrm>
            <a:off x="2905125" y="209550"/>
            <a:ext cx="5422900" cy="461963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9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zh-CN" sz="3200" b="1" dirty="0">
                <a:solidFill>
                  <a:srgbClr val="826951"/>
                </a:solidFill>
              </a:rPr>
              <a:t>思  考  题</a:t>
            </a:r>
          </a:p>
        </p:txBody>
      </p:sp>
      <p:sp>
        <p:nvSpPr>
          <p:cNvPr id="29704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154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</p:spTree>
    <p:extLst>
      <p:ext uri="{BB962C8B-B14F-4D97-AF65-F5344CB8AC3E}">
        <p14:creationId xmlns:p14="http://schemas.microsoft.com/office/powerpoint/2010/main" val="21202630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29699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pic>
        <p:nvPicPr>
          <p:cNvPr id="29700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68538" y="692150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01" name="TextBox 16"/>
          <p:cNvSpPr/>
          <p:nvPr/>
        </p:nvSpPr>
        <p:spPr>
          <a:xfrm>
            <a:off x="467544" y="789422"/>
            <a:ext cx="8280920" cy="2572524"/>
          </a:xfrm>
          <a:prstGeom prst="roundRect">
            <a:avLst>
              <a:gd name="adj" fmla="val 10130"/>
            </a:avLst>
          </a:prstGeom>
          <a:noFill/>
          <a:ln w="25400" cap="flat" cmpd="sng">
            <a:solidFill>
              <a:srgbClr val="C00000"/>
            </a:solidFill>
            <a:prstDash val="sysDash"/>
            <a:headEnd type="none" w="med" len="med"/>
            <a:tailEnd type="none" w="med" len="med"/>
          </a:ln>
        </p:spPr>
        <p:txBody>
          <a:bodyPr wrap="square"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800" b="1" dirty="0" smtClean="0">
                <a:solidFill>
                  <a:srgbClr val="0045D0"/>
                </a:solidFill>
                <a:latin typeface="黑体" panose="02010609060101010101" pitchFamily="49" charset="-122"/>
                <a:ea typeface="楷体" panose="02010609060101010101" pitchFamily="49" charset="-122"/>
              </a:rPr>
              <a:t>    </a:t>
            </a:r>
            <a:endParaRPr lang="en-US" altLang="zh-CN" sz="1200" b="1" dirty="0" smtClean="0">
              <a:solidFill>
                <a:srgbClr val="0045D0"/>
              </a:solidFill>
              <a:latin typeface="黑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、佛陀宣说不了义法的条件，包括以下哪个选项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 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意图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 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必要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 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菩提心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 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义理妨害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703" name="Rectangle 5"/>
          <p:cNvSpPr>
            <a:spLocks noGrp="1"/>
          </p:cNvSpPr>
          <p:nvPr/>
        </p:nvSpPr>
        <p:spPr>
          <a:xfrm>
            <a:off x="2905125" y="209550"/>
            <a:ext cx="5422900" cy="461963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9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zh-CN" sz="3200" b="1" dirty="0">
                <a:solidFill>
                  <a:srgbClr val="826951"/>
                </a:solidFill>
              </a:rPr>
              <a:t>思  考  题</a:t>
            </a:r>
          </a:p>
        </p:txBody>
      </p:sp>
      <p:sp>
        <p:nvSpPr>
          <p:cNvPr id="29704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154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</p:spTree>
    <p:extLst>
      <p:ext uri="{BB962C8B-B14F-4D97-AF65-F5344CB8AC3E}">
        <p14:creationId xmlns:p14="http://schemas.microsoft.com/office/powerpoint/2010/main" val="25857024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29699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pic>
        <p:nvPicPr>
          <p:cNvPr id="29700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68538" y="692150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01" name="TextBox 16"/>
          <p:cNvSpPr/>
          <p:nvPr/>
        </p:nvSpPr>
        <p:spPr>
          <a:xfrm>
            <a:off x="467544" y="789422"/>
            <a:ext cx="8280920" cy="3979271"/>
          </a:xfrm>
          <a:prstGeom prst="roundRect">
            <a:avLst>
              <a:gd name="adj" fmla="val 10130"/>
            </a:avLst>
          </a:prstGeom>
          <a:noFill/>
          <a:ln w="25400" cap="flat" cmpd="sng">
            <a:solidFill>
              <a:srgbClr val="C00000"/>
            </a:solidFill>
            <a:prstDash val="sysDash"/>
            <a:headEnd type="none" w="med" len="med"/>
            <a:tailEnd type="none" w="med" len="med"/>
          </a:ln>
        </p:spPr>
        <p:txBody>
          <a:bodyPr wrap="square"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800" b="1" dirty="0" smtClean="0">
                <a:solidFill>
                  <a:srgbClr val="0045D0"/>
                </a:solidFill>
                <a:latin typeface="黑体" panose="02010609060101010101" pitchFamily="49" charset="-122"/>
                <a:ea typeface="楷体" panose="02010609060101010101" pitchFamily="49" charset="-122"/>
              </a:rPr>
              <a:t>    </a:t>
            </a:r>
            <a:endParaRPr lang="en-US" altLang="zh-CN" sz="1200" b="1" dirty="0" smtClean="0">
              <a:solidFill>
                <a:srgbClr val="0045D0"/>
              </a:solidFill>
              <a:latin typeface="黑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、佛陀宣说不了义法的条件，包括以下哪个选项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 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意图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 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必要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 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菩提心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 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义理妨害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答案</a:t>
            </a: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ABD</a:t>
            </a: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解析：上师在本课中讲到：“佛说不了义法有三种条件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意图（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）、必要（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）、义理妨害（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）。”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703" name="Rectangle 5"/>
          <p:cNvSpPr>
            <a:spLocks noGrp="1"/>
          </p:cNvSpPr>
          <p:nvPr/>
        </p:nvSpPr>
        <p:spPr>
          <a:xfrm>
            <a:off x="2905125" y="209550"/>
            <a:ext cx="5422900" cy="461963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9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zh-CN" sz="3200" b="1" dirty="0">
                <a:solidFill>
                  <a:srgbClr val="826951"/>
                </a:solidFill>
              </a:rPr>
              <a:t>思  考  题</a:t>
            </a:r>
          </a:p>
        </p:txBody>
      </p:sp>
      <p:sp>
        <p:nvSpPr>
          <p:cNvPr id="29704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154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</p:spTree>
    <p:extLst>
      <p:ext uri="{BB962C8B-B14F-4D97-AF65-F5344CB8AC3E}">
        <p14:creationId xmlns:p14="http://schemas.microsoft.com/office/powerpoint/2010/main" val="18043882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29699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pic>
        <p:nvPicPr>
          <p:cNvPr id="29700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68538" y="692150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01" name="TextBox 16"/>
          <p:cNvSpPr/>
          <p:nvPr/>
        </p:nvSpPr>
        <p:spPr>
          <a:xfrm>
            <a:off x="467544" y="789422"/>
            <a:ext cx="8280920" cy="2572524"/>
          </a:xfrm>
          <a:prstGeom prst="roundRect">
            <a:avLst>
              <a:gd name="adj" fmla="val 10130"/>
            </a:avLst>
          </a:prstGeom>
          <a:noFill/>
          <a:ln w="25400" cap="flat" cmpd="sng">
            <a:solidFill>
              <a:srgbClr val="C00000"/>
            </a:solidFill>
            <a:prstDash val="sysDash"/>
            <a:headEnd type="none" w="med" len="med"/>
            <a:tailEnd type="none" w="med" len="med"/>
          </a:ln>
        </p:spPr>
        <p:txBody>
          <a:bodyPr wrap="square"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800" b="1" dirty="0" smtClean="0">
                <a:solidFill>
                  <a:srgbClr val="0045D0"/>
                </a:solidFill>
                <a:latin typeface="黑体" panose="02010609060101010101" pitchFamily="49" charset="-122"/>
                <a:ea typeface="楷体" panose="02010609060101010101" pitchFamily="49" charset="-122"/>
              </a:rPr>
              <a:t>    </a:t>
            </a:r>
            <a:endParaRPr lang="en-US" altLang="zh-CN" sz="1200" b="1" dirty="0" smtClean="0">
              <a:solidFill>
                <a:srgbClr val="0045D0"/>
              </a:solidFill>
              <a:latin typeface="黑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、关于无常法的表述，正确的是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 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它既不属于世俗谛，也不属于胜义谛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 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它属于胜义谛，因为“见无常即见真如”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 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它属于胜义谛，因为刹那生灭无法用肉眼观察到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 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它属于世俗谛，因为无常法在瑜伽现量前了了分明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703" name="Rectangle 5"/>
          <p:cNvSpPr>
            <a:spLocks noGrp="1"/>
          </p:cNvSpPr>
          <p:nvPr/>
        </p:nvSpPr>
        <p:spPr>
          <a:xfrm>
            <a:off x="2905125" y="209550"/>
            <a:ext cx="5422900" cy="461963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9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zh-CN" sz="3200" b="1" dirty="0">
                <a:solidFill>
                  <a:srgbClr val="826951"/>
                </a:solidFill>
              </a:rPr>
              <a:t>思  考  题</a:t>
            </a:r>
          </a:p>
        </p:txBody>
      </p:sp>
      <p:sp>
        <p:nvSpPr>
          <p:cNvPr id="29704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154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</p:spTree>
    <p:extLst>
      <p:ext uri="{BB962C8B-B14F-4D97-AF65-F5344CB8AC3E}">
        <p14:creationId xmlns:p14="http://schemas.microsoft.com/office/powerpoint/2010/main" val="10991244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斜纹 7"/>
          <p:cNvSpPr/>
          <p:nvPr/>
        </p:nvSpPr>
        <p:spPr>
          <a:xfrm>
            <a:off x="2268538" y="0"/>
            <a:ext cx="322262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90213" y="0"/>
              </a:cxn>
              <a:cxn ang="0">
                <a:pos x="180431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sp>
        <p:nvSpPr>
          <p:cNvPr id="29699" name="斜纹 7"/>
          <p:cNvSpPr/>
          <p:nvPr/>
        </p:nvSpPr>
        <p:spPr>
          <a:xfrm rot="10800000">
            <a:off x="8820150" y="404813"/>
            <a:ext cx="323850" cy="323850"/>
          </a:xfrm>
          <a:custGeom>
            <a:avLst/>
            <a:gdLst/>
            <a:ahLst/>
            <a:cxnLst>
              <a:cxn ang="0">
                <a:pos x="0" y="161925"/>
              </a:cxn>
              <a:cxn ang="0">
                <a:pos x="161925" y="0"/>
              </a:cxn>
              <a:cxn ang="0">
                <a:pos x="323850" y="0"/>
              </a:cxn>
              <a:cxn ang="0">
                <a:pos x="0" y="323850"/>
              </a:cxn>
              <a:cxn ang="0">
                <a:pos x="0" y="161925"/>
              </a:cxn>
            </a:cxnLst>
            <a:rect l="0" t="0" r="0" b="0"/>
            <a:pathLst>
              <a:path w="323850" h="323850">
                <a:moveTo>
                  <a:pt x="0" y="161925"/>
                </a:moveTo>
                <a:lnTo>
                  <a:pt x="161925" y="0"/>
                </a:lnTo>
                <a:lnTo>
                  <a:pt x="323850" y="0"/>
                </a:lnTo>
                <a:lnTo>
                  <a:pt x="0" y="323850"/>
                </a:lnTo>
                <a:lnTo>
                  <a:pt x="0" y="16192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800"/>
          </a:p>
        </p:txBody>
      </p:sp>
      <p:pic>
        <p:nvPicPr>
          <p:cNvPr id="29700" name="直接连接符 59"/>
          <p:cNvPicPr/>
          <p:nvPr/>
        </p:nvPicPr>
        <p:blipFill>
          <a:blip r:embed="rId2"/>
          <a:stretch>
            <a:fillRect/>
          </a:stretch>
        </p:blipFill>
        <p:spPr>
          <a:xfrm>
            <a:off x="2268538" y="692150"/>
            <a:ext cx="6696075" cy="46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01" name="TextBox 16"/>
          <p:cNvSpPr/>
          <p:nvPr/>
        </p:nvSpPr>
        <p:spPr>
          <a:xfrm>
            <a:off x="467544" y="789422"/>
            <a:ext cx="8280920" cy="6323850"/>
          </a:xfrm>
          <a:prstGeom prst="roundRect">
            <a:avLst>
              <a:gd name="adj" fmla="val 10130"/>
            </a:avLst>
          </a:prstGeom>
          <a:noFill/>
          <a:ln w="25400" cap="flat" cmpd="sng">
            <a:solidFill>
              <a:srgbClr val="C00000"/>
            </a:solidFill>
            <a:prstDash val="sysDash"/>
            <a:headEnd type="none" w="med" len="med"/>
            <a:tailEnd type="none" w="med" len="med"/>
          </a:ln>
        </p:spPr>
        <p:txBody>
          <a:bodyPr wrap="square">
            <a:spAutoFit/>
          </a:bodyPr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l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800" b="1" dirty="0" smtClean="0">
                <a:solidFill>
                  <a:srgbClr val="0045D0"/>
                </a:solidFill>
                <a:latin typeface="黑体" panose="02010609060101010101" pitchFamily="49" charset="-122"/>
                <a:ea typeface="楷体" panose="02010609060101010101" pitchFamily="49" charset="-122"/>
              </a:rPr>
              <a:t>    </a:t>
            </a:r>
            <a:endParaRPr lang="en-US" altLang="zh-CN" sz="1200" b="1" dirty="0" smtClean="0">
              <a:solidFill>
                <a:srgbClr val="0045D0"/>
              </a:solidFill>
              <a:latin typeface="黑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、关于无常法的表述，正确的是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 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它既不属于世俗谛，也不属于胜义谛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 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它属于胜义谛，因为“见无常即见真如”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 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它属于胜义谛，因为刹那生灭无法用肉眼观察到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 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它属于世俗谛，因为无常法在瑜伽现量前了了分明</a:t>
            </a: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答案</a:t>
            </a: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</a:p>
          <a:p>
            <a:pPr marL="0" lvl="0" indent="0" algn="l" hangingPunct="1">
              <a:lnSpc>
                <a:spcPct val="12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dirty="0" smtClean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解析：上师在本课中讲到：“尽管凡夫人看不到刹那的无常迁变，但看不到不一定就不是世俗。”“具迷乱因的凡夫人虽然看不到刹那，但远离二取的瑜伽士完全能照见这一切，在他们的境界中，诸法的刹那迁变了了分明。因为瑜伽现量不是胜义谛，而是世俗谛（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r>
              <a:rPr lang="zh-CN" altLang="en-US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），所以无常不属于二谛的过失是没有的。”“佛经中说‘见无常即见真如’，是观待世间人讲的。”</a:t>
            </a:r>
            <a:r>
              <a:rPr lang="en-US" altLang="zh-CN" dirty="0">
                <a:solidFill>
                  <a:srgbClr val="0045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endParaRPr lang="en-US" altLang="zh-CN" dirty="0" smtClean="0">
              <a:solidFill>
                <a:srgbClr val="0045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703" name="Rectangle 5"/>
          <p:cNvSpPr>
            <a:spLocks noGrp="1"/>
          </p:cNvSpPr>
          <p:nvPr/>
        </p:nvSpPr>
        <p:spPr>
          <a:xfrm>
            <a:off x="2905125" y="209550"/>
            <a:ext cx="5422900" cy="461963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9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zh-CN" sz="3200" b="1" dirty="0">
                <a:solidFill>
                  <a:srgbClr val="826951"/>
                </a:solidFill>
              </a:rPr>
              <a:t>思  考  题</a:t>
            </a:r>
          </a:p>
        </p:txBody>
      </p:sp>
      <p:sp>
        <p:nvSpPr>
          <p:cNvPr id="29704" name="圆角矩形 21"/>
          <p:cNvSpPr/>
          <p:nvPr/>
        </p:nvSpPr>
        <p:spPr>
          <a:xfrm>
            <a:off x="179388" y="115888"/>
            <a:ext cx="1944687" cy="649287"/>
          </a:xfrm>
          <a:prstGeom prst="roundRect">
            <a:avLst>
              <a:gd name="adj" fmla="val 16667"/>
            </a:avLst>
          </a:prstGeom>
          <a:solidFill>
            <a:schemeClr val="accent1">
              <a:alpha val="85097"/>
            </a:schemeClr>
          </a:solidFill>
          <a:ln w="9525">
            <a:noFill/>
          </a:ln>
          <a:effectLst>
            <a:outerShdw dist="38100" dir="2699999" algn="ctr" rotWithShape="0">
              <a:srgbClr val="000000">
                <a:alpha val="35999"/>
              </a:srgbClr>
            </a:outerShdw>
          </a:effectLst>
        </p:spPr>
        <p:txBody>
          <a:bodyPr/>
          <a:lstStyle>
            <a:lvl1pPr marL="357505" indent="-357505" algn="just" rtl="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f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57505" indent="-357505"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rgbClr val="E3BB6C"/>
              </a:buClr>
              <a:buFont typeface="幼圆" pitchFamily="49" charset="-122"/>
              <a:buChar char=" 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入行论</a:t>
            </a:r>
            <a:r>
              <a:rPr lang="en-US" altLang="zh-CN" sz="16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154</a:t>
            </a:r>
            <a:r>
              <a:rPr lang="zh-CN" altLang="en-US" sz="1600" b="1" dirty="0" smtClean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</a:t>
            </a:r>
            <a:endParaRPr lang="en-US" altLang="zh-CN" sz="1600" b="1" dirty="0">
              <a:solidFill>
                <a:srgbClr val="FFFF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500" b="1" dirty="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索达吉仁波切 宣讲</a:t>
            </a:r>
          </a:p>
        </p:txBody>
      </p:sp>
    </p:spTree>
    <p:extLst>
      <p:ext uri="{BB962C8B-B14F-4D97-AF65-F5344CB8AC3E}">
        <p14:creationId xmlns:p14="http://schemas.microsoft.com/office/powerpoint/2010/main" val="15513087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8_A000120150318A04PWBG">
  <a:themeElements>
    <a:clrScheme name="8_A000120150318A04PWBG 1">
      <a:dk1>
        <a:srgbClr val="5F5F5F"/>
      </a:dk1>
      <a:lt1>
        <a:srgbClr val="FFFFFF"/>
      </a:lt1>
      <a:dk2>
        <a:srgbClr val="5F5F5F"/>
      </a:dk2>
      <a:lt2>
        <a:srgbClr val="FFFFFF"/>
      </a:lt2>
      <a:accent1>
        <a:srgbClr val="826951"/>
      </a:accent1>
      <a:accent2>
        <a:srgbClr val="C0923E"/>
      </a:accent2>
      <a:accent3>
        <a:srgbClr val="FFFFFF"/>
      </a:accent3>
      <a:accent4>
        <a:srgbClr val="505050"/>
      </a:accent4>
      <a:accent5>
        <a:srgbClr val="C1B9B3"/>
      </a:accent5>
      <a:accent6>
        <a:srgbClr val="AE8437"/>
      </a:accent6>
      <a:hlink>
        <a:srgbClr val="00B0F0"/>
      </a:hlink>
      <a:folHlink>
        <a:srgbClr val="AFB2B4"/>
      </a:folHlink>
    </a:clrScheme>
    <a:fontScheme name="8_A000120150318A04PWBG">
      <a:majorFont>
        <a:latin typeface="微软雅黑"/>
        <a:ea typeface="微软雅黑"/>
        <a:cs typeface=""/>
      </a:majorFont>
      <a:minorFont>
        <a:latin typeface="幼圆"/>
        <a:ea typeface="幼圆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8_A000120150318A04PWBG 1">
        <a:dk1>
          <a:srgbClr val="5F5F5F"/>
        </a:dk1>
        <a:lt1>
          <a:srgbClr val="FFFFFF"/>
        </a:lt1>
        <a:dk2>
          <a:srgbClr val="5F5F5F"/>
        </a:dk2>
        <a:lt2>
          <a:srgbClr val="FFFFFF"/>
        </a:lt2>
        <a:accent1>
          <a:srgbClr val="826951"/>
        </a:accent1>
        <a:accent2>
          <a:srgbClr val="C0923E"/>
        </a:accent2>
        <a:accent3>
          <a:srgbClr val="FFFFFF"/>
        </a:accent3>
        <a:accent4>
          <a:srgbClr val="505050"/>
        </a:accent4>
        <a:accent5>
          <a:srgbClr val="C1B9B3"/>
        </a:accent5>
        <a:accent6>
          <a:srgbClr val="AE8437"/>
        </a:accent6>
        <a:hlink>
          <a:srgbClr val="00B0F0"/>
        </a:hlink>
        <a:folHlink>
          <a:srgbClr val="AFB2B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0_A000120150324A07PWBG">
  <a:themeElements>
    <a:clrScheme name="10_A000120150324A07PWBG 1">
      <a:dk1>
        <a:srgbClr val="5F5F5F"/>
      </a:dk1>
      <a:lt1>
        <a:srgbClr val="FFFFFF"/>
      </a:lt1>
      <a:dk2>
        <a:srgbClr val="5F5F5F"/>
      </a:dk2>
      <a:lt2>
        <a:srgbClr val="FFFFFF"/>
      </a:lt2>
      <a:accent1>
        <a:srgbClr val="826951"/>
      </a:accent1>
      <a:accent2>
        <a:srgbClr val="B78623"/>
      </a:accent2>
      <a:accent3>
        <a:srgbClr val="FFFFFF"/>
      </a:accent3>
      <a:accent4>
        <a:srgbClr val="505050"/>
      </a:accent4>
      <a:accent5>
        <a:srgbClr val="C1B9B3"/>
      </a:accent5>
      <a:accent6>
        <a:srgbClr val="A6791F"/>
      </a:accent6>
      <a:hlink>
        <a:srgbClr val="00B0F0"/>
      </a:hlink>
      <a:folHlink>
        <a:srgbClr val="AFB2B4"/>
      </a:folHlink>
    </a:clrScheme>
    <a:fontScheme name="10_A000120150324A07PWBG">
      <a:majorFont>
        <a:latin typeface="微软雅黑"/>
        <a:ea typeface="微软雅黑"/>
        <a:cs typeface=""/>
      </a:majorFont>
      <a:minorFont>
        <a:latin typeface="幼圆"/>
        <a:ea typeface="幼圆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10_A000120150324A07PWBG 1">
        <a:dk1>
          <a:srgbClr val="5F5F5F"/>
        </a:dk1>
        <a:lt1>
          <a:srgbClr val="FFFFFF"/>
        </a:lt1>
        <a:dk2>
          <a:srgbClr val="5F5F5F"/>
        </a:dk2>
        <a:lt2>
          <a:srgbClr val="FFFFFF"/>
        </a:lt2>
        <a:accent1>
          <a:srgbClr val="826951"/>
        </a:accent1>
        <a:accent2>
          <a:srgbClr val="B78623"/>
        </a:accent2>
        <a:accent3>
          <a:srgbClr val="FFFFFF"/>
        </a:accent3>
        <a:accent4>
          <a:srgbClr val="505050"/>
        </a:accent4>
        <a:accent5>
          <a:srgbClr val="C1B9B3"/>
        </a:accent5>
        <a:accent6>
          <a:srgbClr val="A6791F"/>
        </a:accent6>
        <a:hlink>
          <a:srgbClr val="00B0F0"/>
        </a:hlink>
        <a:folHlink>
          <a:srgbClr val="AFB2B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</TotalTime>
  <Words>1609</Words>
  <Application>Microsoft Office PowerPoint</Application>
  <PresentationFormat>全屏显示(4:3)</PresentationFormat>
  <Paragraphs>220</Paragraphs>
  <Slides>27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27</vt:i4>
      </vt:variant>
    </vt:vector>
  </HeadingPairs>
  <TitlesOfParts>
    <vt:vector size="38" baseType="lpstr">
      <vt:lpstr>黑体</vt:lpstr>
      <vt:lpstr>楷体</vt:lpstr>
      <vt:lpstr>宋体</vt:lpstr>
      <vt:lpstr>微软雅黑</vt:lpstr>
      <vt:lpstr>幼圆</vt:lpstr>
      <vt:lpstr>Arial</vt:lpstr>
      <vt:lpstr>Calibri</vt:lpstr>
      <vt:lpstr>Wingdings</vt:lpstr>
      <vt:lpstr>Wingdings 2</vt:lpstr>
      <vt:lpstr>8_A000120150318A04PWBG</vt:lpstr>
      <vt:lpstr>10_A000120150324A07PWBG</vt:lpstr>
      <vt:lpstr>入行论154课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入行论78课</dc:title>
  <dc:creator>Lenovo</dc:creator>
  <cp:lastModifiedBy>Microsoft 帐户</cp:lastModifiedBy>
  <cp:revision>214</cp:revision>
  <dcterms:created xsi:type="dcterms:W3CDTF">2015-10-10T17:40:00Z</dcterms:created>
  <dcterms:modified xsi:type="dcterms:W3CDTF">2026-06-12T12:07:46Z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2052-12.1.0.26375</vt:lpwstr>
  </property>
  <property fmtid="{D5CDD505-2E9C-101B-9397-08002B2CF9AE}" pid="3" name="ICV">
    <vt:lpwstr>E89B3DCEDA9042B3ADCAADA8FA02EABD_13</vt:lpwstr>
  </property>
</Properties>
</file>