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0"/>
  </p:notesMasterIdLst>
  <p:handoutMasterIdLst>
    <p:handoutMasterId r:id="rId41"/>
  </p:handoutMasterIdLst>
  <p:sldIdLst>
    <p:sldId id="257" r:id="rId3"/>
    <p:sldId id="258" r:id="rId4"/>
    <p:sldId id="1819" r:id="rId5"/>
    <p:sldId id="2010" r:id="rId6"/>
    <p:sldId id="2001" r:id="rId7"/>
    <p:sldId id="2076" r:id="rId8"/>
    <p:sldId id="2283" r:id="rId9"/>
    <p:sldId id="2321" r:id="rId10"/>
    <p:sldId id="2322" r:id="rId11"/>
    <p:sldId id="1804" r:id="rId12"/>
    <p:sldId id="2323" r:id="rId13"/>
    <p:sldId id="2324" r:id="rId14"/>
    <p:sldId id="2154" r:id="rId15"/>
    <p:sldId id="2325" r:id="rId16"/>
    <p:sldId id="2326" r:id="rId17"/>
    <p:sldId id="2208" r:id="rId18"/>
    <p:sldId id="2327" r:id="rId19"/>
    <p:sldId id="2328" r:id="rId20"/>
    <p:sldId id="815" r:id="rId21"/>
    <p:sldId id="890" r:id="rId22"/>
    <p:sldId id="2058" r:id="rId23"/>
    <p:sldId id="2171" r:id="rId24"/>
    <p:sldId id="2306" r:id="rId25"/>
    <p:sldId id="2329" r:id="rId26"/>
    <p:sldId id="2331" r:id="rId27"/>
    <p:sldId id="2332" r:id="rId28"/>
    <p:sldId id="2333" r:id="rId29"/>
    <p:sldId id="2334" r:id="rId30"/>
    <p:sldId id="2335" r:id="rId31"/>
    <p:sldId id="2336" r:id="rId32"/>
    <p:sldId id="2337" r:id="rId33"/>
    <p:sldId id="2338" r:id="rId34"/>
    <p:sldId id="2339" r:id="rId35"/>
    <p:sldId id="2340" r:id="rId36"/>
    <p:sldId id="2341" r:id="rId37"/>
    <p:sldId id="2342" r:id="rId38"/>
    <p:sldId id="298" r:id="rId3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341F"/>
    <a:srgbClr val="AA3F26"/>
    <a:srgbClr val="00339A"/>
    <a:srgbClr val="003FBC"/>
    <a:srgbClr val="FF6D6D"/>
    <a:srgbClr val="A20000"/>
    <a:srgbClr val="81301D"/>
    <a:srgbClr val="877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6" autoAdjust="0"/>
    <p:restoredTop sz="95892" autoAdjust="0"/>
  </p:normalViewPr>
  <p:slideViewPr>
    <p:cSldViewPr snapToObjects="1" showGuides="1">
      <p:cViewPr varScale="1">
        <p:scale>
          <a:sx n="96" d="100"/>
          <a:sy n="96" d="100"/>
        </p:scale>
        <p:origin x="1368" y="72"/>
      </p:cViewPr>
      <p:guideLst>
        <p:guide orient="horz" pos="2186"/>
        <p:guide pos="2903"/>
      </p:guideLst>
    </p:cSldViewPr>
  </p:slideViewPr>
  <p:outlineViewPr>
    <p:cViewPr>
      <p:scale>
        <a:sx n="33" d="100"/>
        <a:sy n="33" d="100"/>
      </p:scale>
      <p:origin x="0" y="-4498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-31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40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555031-67E6-4789-9C03-D478E6AD99D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0509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184275"/>
            <a:ext cx="4068763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184275"/>
            <a:ext cx="4070350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338" y="254000"/>
            <a:ext cx="2073275" cy="6284913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5925" y="254000"/>
            <a:ext cx="6069013" cy="628491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219200"/>
            <a:ext cx="4068763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219200"/>
            <a:ext cx="4070350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312738"/>
            <a:ext cx="2071688" cy="547846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312738"/>
            <a:ext cx="6067425" cy="547846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13"/>
          <a:srcRect t="1688" b="27"/>
          <a:stretch>
            <a:fillRect/>
          </a:stretch>
        </p:blipFill>
        <p:spPr>
          <a:xfrm>
            <a:off x="-33337" y="0"/>
            <a:ext cx="917733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415925" y="254000"/>
            <a:ext cx="8291513" cy="70961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/>
          </p:nvPr>
        </p:nvSpPr>
        <p:spPr>
          <a:xfrm>
            <a:off x="419100" y="1184275"/>
            <a:ext cx="8291513" cy="5354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1029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{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DABE8B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/>
          <p:cNvPicPr>
            <a:picLocks noChangeAspect="1"/>
          </p:cNvPicPr>
          <p:nvPr/>
        </p:nvPicPr>
        <p:blipFill>
          <a:blip r:embed="rId13"/>
          <a:srcRect l="1598" t="2747" r="1154" b="57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/>
          <p:cNvPicPr>
            <a:picLocks noChangeAspect="1"/>
          </p:cNvPicPr>
          <p:nvPr/>
        </p:nvPicPr>
        <p:blipFill>
          <a:blip r:embed="rId14"/>
          <a:srcRect r="3616" b="10127"/>
          <a:stretch>
            <a:fillRect/>
          </a:stretch>
        </p:blipFill>
        <p:spPr>
          <a:xfrm>
            <a:off x="6967538" y="5340350"/>
            <a:ext cx="2176462" cy="151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KSO_BT1"/>
          <p:cNvSpPr>
            <a:spLocks noGrp="1"/>
          </p:cNvSpPr>
          <p:nvPr>
            <p:ph type="title"/>
          </p:nvPr>
        </p:nvSpPr>
        <p:spPr>
          <a:xfrm>
            <a:off x="419100" y="312738"/>
            <a:ext cx="8291513" cy="6540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2053" name="KSO_BC1"/>
          <p:cNvSpPr>
            <a:spLocks noGrp="1"/>
          </p:cNvSpPr>
          <p:nvPr>
            <p:ph type="body"/>
          </p:nvPr>
        </p:nvSpPr>
        <p:spPr>
          <a:xfrm>
            <a:off x="419100" y="1219200"/>
            <a:ext cx="8291513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f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rgbClr val="E3BB6C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 idx="4294967295"/>
          </p:nvPr>
        </p:nvSpPr>
        <p:spPr>
          <a:xfrm>
            <a:off x="679450" y="1892300"/>
            <a:ext cx="7772400" cy="571500"/>
          </a:xfrm>
        </p:spPr>
        <p:txBody>
          <a:bodyPr vert="horz" wrap="square" lIns="91440" tIns="45720" rIns="9144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eaLnBrk="1" hangingPunct="1"/>
            <a:r>
              <a:rPr lang="zh-CN" altLang="en-US" sz="4000" dirty="0">
                <a:solidFill>
                  <a:srgbClr val="990000"/>
                </a:solidFill>
              </a:rPr>
              <a:t>入行</a:t>
            </a:r>
            <a:r>
              <a:rPr lang="zh-CN" altLang="en-US" sz="4000" dirty="0" smtClean="0">
                <a:solidFill>
                  <a:srgbClr val="990000"/>
                </a:solidFill>
              </a:rPr>
              <a:t>论</a:t>
            </a:r>
            <a:r>
              <a:rPr lang="en-US" altLang="zh-CN" sz="4000" dirty="0" smtClean="0">
                <a:solidFill>
                  <a:srgbClr val="990000"/>
                </a:solidFill>
              </a:rPr>
              <a:t>155</a:t>
            </a:r>
            <a:r>
              <a:rPr lang="zh-CN" altLang="en-US" sz="4000" dirty="0" smtClean="0">
                <a:solidFill>
                  <a:srgbClr val="990000"/>
                </a:solidFill>
              </a:rPr>
              <a:t>课</a:t>
            </a:r>
            <a:endParaRPr lang="zh-CN" altLang="zh-CN" sz="4000" dirty="0">
              <a:solidFill>
                <a:srgbClr val="990000"/>
              </a:solidFill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subTitle" idx="4294967295"/>
          </p:nvPr>
        </p:nvSpPr>
        <p:spPr>
          <a:xfrm>
            <a:off x="679450" y="2740025"/>
            <a:ext cx="7759700" cy="1409700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寂天菩萨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著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索达吉仁波切    宣讲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生西法师        辅导</a:t>
            </a:r>
          </a:p>
        </p:txBody>
      </p:sp>
      <p:pic>
        <p:nvPicPr>
          <p:cNvPr id="410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38" y="4425950"/>
            <a:ext cx="2462212" cy="183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subTitle" idx="4294967295"/>
          </p:nvPr>
        </p:nvSpPr>
        <p:spPr>
          <a:xfrm>
            <a:off x="2124075" y="3933825"/>
            <a:ext cx="2573338" cy="1382713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/>
            <a:r>
              <a:rPr lang="zh-CN" altLang="zh-CN" sz="1800" b="1" dirty="0"/>
              <a:t>顶礼本师释迦摩尼佛</a:t>
            </a:r>
          </a:p>
          <a:p>
            <a:pPr lvl="0" algn="l" eaLnBrk="1" hangingPunct="1"/>
            <a:r>
              <a:rPr lang="zh-CN" altLang="zh-CN" sz="1800" b="1" dirty="0"/>
              <a:t>顶礼文殊智慧勇士</a:t>
            </a:r>
          </a:p>
          <a:p>
            <a:pPr lvl="0" algn="l" eaLnBrk="1" hangingPunct="1"/>
            <a:r>
              <a:rPr lang="zh-CN" altLang="zh-CN" sz="1800" b="1" dirty="0"/>
              <a:t>顶礼传承大恩上师</a:t>
            </a:r>
          </a:p>
        </p:txBody>
      </p:sp>
      <p:sp>
        <p:nvSpPr>
          <p:cNvPr id="5123" name="Rectangle 4"/>
          <p:cNvSpPr>
            <a:spLocks noGrp="1"/>
          </p:cNvSpPr>
          <p:nvPr/>
        </p:nvSpPr>
        <p:spPr>
          <a:xfrm>
            <a:off x="4427538" y="3789363"/>
            <a:ext cx="2573337" cy="16637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自大圣境五台山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文殊加持入心间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祈祷晋美彭措足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证悟意传求加持</a:t>
            </a:r>
          </a:p>
        </p:txBody>
      </p:sp>
      <p:sp>
        <p:nvSpPr>
          <p:cNvPr id="5124" name="Rectangle 5"/>
          <p:cNvSpPr>
            <a:spLocks noGrp="1"/>
          </p:cNvSpPr>
          <p:nvPr/>
        </p:nvSpPr>
        <p:spPr>
          <a:xfrm>
            <a:off x="2763838" y="5516563"/>
            <a:ext cx="5367337" cy="484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2000" b="1" i="1" dirty="0">
                <a:solidFill>
                  <a:srgbClr val="D00000"/>
                </a:solidFill>
                <a:latin typeface="Arial" panose="020B0604020202020204" pitchFamily="34" charset="0"/>
              </a:rPr>
              <a:t>为度化一切众生发无上殊胜的菩提心而学习</a:t>
            </a:r>
          </a:p>
        </p:txBody>
      </p:sp>
      <p:pic>
        <p:nvPicPr>
          <p:cNvPr id="5125" name="Picture 6" descr="%MV`K6N{36%5XM2A7BYBQ_4"/>
          <p:cNvPicPr>
            <a:picLocks noChangeAspect="1"/>
          </p:cNvPicPr>
          <p:nvPr/>
        </p:nvPicPr>
        <p:blipFill>
          <a:blip r:embed="rId2"/>
          <a:srcRect l="11063" r="957" b="48874"/>
          <a:stretch>
            <a:fillRect/>
          </a:stretch>
        </p:blipFill>
        <p:spPr>
          <a:xfrm>
            <a:off x="2195513" y="1557338"/>
            <a:ext cx="467360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8"/>
          <p:cNvSpPr/>
          <p:nvPr/>
        </p:nvSpPr>
        <p:spPr>
          <a:xfrm>
            <a:off x="3276600" y="666750"/>
            <a:ext cx="28876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顶礼寂天菩萨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614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05" y="2492375"/>
            <a:ext cx="2009140" cy="2473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矩形 1"/>
          <p:cNvSpPr/>
          <p:nvPr/>
        </p:nvSpPr>
        <p:spPr>
          <a:xfrm>
            <a:off x="4356100" y="2348865"/>
            <a:ext cx="3168650" cy="26562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尽舍国政善开显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稀奇佛子行之理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弘扬佛陀教法者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寂天菩萨前顶礼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154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2" y="908085"/>
            <a:ext cx="8894835" cy="5041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819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722313"/>
            <a:ext cx="6696075" cy="4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8" name="Rectangle 39"/>
          <p:cNvSpPr>
            <a:spLocks noGrp="1"/>
          </p:cNvSpPr>
          <p:nvPr/>
        </p:nvSpPr>
        <p:spPr>
          <a:xfrm>
            <a:off x="2700338" y="125413"/>
            <a:ext cx="5422900" cy="5588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155</a:t>
            </a:r>
            <a:r>
              <a:rPr lang="zh-CN" altLang="en-US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课</a:t>
            </a:r>
            <a:r>
              <a:rPr lang="zh-CN" altLang="en-US" sz="3000" b="1" dirty="0">
                <a:solidFill>
                  <a:srgbClr val="C00000"/>
                </a:solidFill>
                <a:sym typeface="Calibri" panose="020F0502020204030204" pitchFamily="34" charset="0"/>
              </a:rPr>
              <a:t>总义归摄</a:t>
            </a:r>
          </a:p>
        </p:txBody>
      </p:sp>
      <p:sp>
        <p:nvSpPr>
          <p:cNvPr id="8199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00" name="矩形 10"/>
          <p:cNvSpPr/>
          <p:nvPr/>
        </p:nvSpPr>
        <p:spPr>
          <a:xfrm>
            <a:off x="3635896" y="1166813"/>
            <a:ext cx="4752528" cy="45243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本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课继续遣除争论中的“太过”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小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乘有实宗（有部和经部）为主的各宗派或凡夫认为中观宗承许万法空性有很大过失（即“太过”），认为承许空性会导致供佛没有功德、众生流转轮回不合理、没有善恶之分、行持菩提行也没有意义等等这些过失。中观宗以尖锐的观点将这些“太过”一一破斥遣除，安立空性正见。其实，所有这些疑惑都是由于混淆了二谛而导致的，堕入了“一切皆空”或“一切皆实有”两种极端。归纳而言，中观宗不破显现而破实有，或者说不破显现而破对显现的实有执着。 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1.“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破除不得福德之诤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”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2.“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破除不能结生之诤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”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3.“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破除无有善恶之诤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”</a:t>
            </a:r>
            <a:endParaRPr lang="zh-CN" altLang="en-US" sz="1800" dirty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628800"/>
            <a:ext cx="2237426" cy="3371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155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l="1770" r="1770" b="42452"/>
          <a:stretch/>
        </p:blipFill>
        <p:spPr>
          <a:xfrm>
            <a:off x="61539" y="980728"/>
            <a:ext cx="9017854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供幻佛生德，如供实有佛。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50937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释义</a:t>
            </a:r>
            <a:endParaRPr lang="en-US" altLang="zh-CN" sz="1800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对方说：倘若一切法无实，那么佛陀也成了虚妄，因此供佛也不会获得福德。就像你们自己承认供养实有的佛陀能获得实有的福德一样，供养如幻的佛陀也同样能获得如幻的福德，因而无有过失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实宗认为，如果说万法空性，那么供养者、供品、供养对境、所得福德都不存在了。这样一来前面说以菩提心摄持上供下施可以积累福德资粮，岂不成了妄语？这里的关键错误概念在于：将空性（无自性）、幻化混同于不存在。这是非常愚痴的断灭见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观宗对此的驳斥十分尖锐：我们不否定显现和显现的作用，否定的是显现的实有性。显而无自性才是空性的正确含义。就此争论而言，在世俗名言中不否认供幻佛生幻德，只是否认了供实有的佛，产生实有的福德。因此不是不得福德，而是不得实有的福德。所谓供养实有的佛产生实有的福德，只是为了引导众生趣入佛道而暂时安立的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供幻佛生德，如供实有佛。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50937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此争论的深意：修行的道与果必须相应。以凡夫现在这样具实执的道而修行，可以产生暂时的实有福德，但不符合万法的实相，因此根本无法得到佛果。进一步深究的时候，真正能够经得住观察的，只有“供幻佛生德”，才符合究竟实相的意义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sz="1800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4.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此颂对我们的现实意义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若想成佛利益众生，世俗中一定要精进行持菩萨道，积累如幻福慧资粮，但不能以实执心去行持。即，见解上要了知万法现而无自性，行为上要断恶行善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避免堕入两种极端：学了空性法门后认为万法皆空而没必要积累资粮，或者认为一切实有，以此实执障碍解脱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③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空性见解（性空）和因果不虚（缘起）是一体两面，因此应不轻小善，尤其是供佛等善法，对境殊胜故，小善得大果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相关教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佛陀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在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幻师善贤请问经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中说：“我即清净幻，无为之法身。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不退转轮经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中也说：“一切法如幻，菩提亦如幻。” （万法没有真实的自性，虽然在世俗谛中有明明清清的显现，但胜义谛中离一切戏论。）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658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供幻佛生德，如供实有佛。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476027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永明禅师说过：“建立水月道场，大作梦中佛事。” （万法都是虚幻不实，其本体是空性的，应视弘法利生事业如幻化。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龙猛菩萨说：“非缘起之法，始终皆无有。” （万法都是因缘聚合的产物，因缘聚合之故为假有，所以万法都是空性的。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5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大悲白莲经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云：“佛陀不可思，佛法不可思，信奉不可思， 异熟不可思。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6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妙法莲华经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云：“或有人礼拜，或复但合掌，乃至举一手， 或复小低头，以此供养像，渐见无量佛。” （三宝的对境极其殊胜，对之生起信心，果报不可思议；积累资粮也很重要，做一点点善事的功德也很大。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相关公案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在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藏传佛教中有“依靠一泥像，三人得成佛”的公案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梁武帝有福报做皇帝掌管江山五十年的公案。（三宝门中好修福，依三宝为对境，做很小的善事都有很大的福报。）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02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有情若如幻，死已云何生？众缘聚合已，虽幻亦当生，云何因久住，有情成实有？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若问：如果有情如幻，那么死后怎么能再生呢？只要生的众缘聚合，也就是说在因缘聚合期间，即便是虚幻也能产生，众生与幻物同样是无实，但都能产生。因此，怎么能仅仅以相续长久，将有情执为实有呢？否则的话，根据持续时间的长短幻化也应成了实有或无实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有实宗发出两个太过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如果按照中观宗的观点，一切有情犹如幻化，都是虚幻的，那就像幻术师变化的象马、有情等一样，死了之后不可能再投生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虽然都是是幻化的，但持续的时间有长有短，幻物存在时间就像晚上做梦一样短，而众生存在的时间长，二者不相同，所以众生应该是实有的。这里的关键错误概念是：由众生不断流转轮回而断定众生实有，由幻物不存在转生而认定无实；由众生存活的时间长而断定实有，由幻物存活时间短而断定无实。其实，这些都是混淆了二谛而产生的非理作意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有情若如幻，死已云何生？众缘聚合已，虽幻亦当生，云何因久住，有情成实有？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476027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中观宗逐一破斥的要点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是否投生，并不取决于是否实有，而取决于是否具足投生的因缘。有情众生和幻物在胜义中本体没有差别，都不成立实有。但在世俗中，由于各自因缘不同，会有投生与不投生的不同果。对于众生而言，无明烦恼、爱、取等投生因缘具足，因此在轮回中一直流转；而幻物（幻人或幻马），则是凭借咒力暂时迷惑众生的眼根而显现的，假如具足因缘，也同样可以有生生世世。因此万法在幻因没有灭尽之前，必定会有显现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幻化存在的长短只不过是众生的业力不同，不能因为众生的相续比幻物长久，就断定为实有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3.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本颂对我们的现实意义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虽然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众生是如梦如幻的，但我们若想要从轮回当中获得解脱，必须要看是否具足解脱之因缘。例如我们现在积累的都是轮回之因（无明烦恼、造恶业），那么必定还会流转轮回；如果此生具足解脱之因（发菩提心、断恶行善、修空正见等），那么流转轮回的因缘就已经被破坏了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71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有情若如幻，死已云何生？众缘聚合已，虽幻亦当生，云何因久住，有情成实有？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376000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佛经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云：“因缘和合时，果报即成熟。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百业经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云：“因缘聚合时，其果定成熟。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释量论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中也说：“因住果不灭。” （任何法在幻因没有灭尽之前，必定会有显现的。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相关公案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荣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索班智达曾在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入大乘论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中讲的巴雷的故事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南柯一梦”和“黄粱美梦”，以及上师讲的西根活佛在光明梦境中享受 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21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年生活的公案。（纵然是幻化的，也可以活的很久，不能因为活的时间长，就说成是实有。）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077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幻人行杀施，无心无罪福，于有幻心者，则生幻罪福。 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05532"/>
            <a:ext cx="7991475" cy="54271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对方说：如此一来，众生杀害众生或供养众生，幻人杀害幻人或供养幻人等在有无福德、罪业方面都成了一模一样。幻人杀害或供养幻人等，由于作者无有心，也就无有善恶可言。如果具有如幻之心的众生如此而行，那么由于作者具有仁慈、嗔恨等心，因此也会相应产生福德、罪业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zh-CN" altLang="en-US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有实宗观点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按照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你们中观宗的观点，幻人和真人都是幻化、无自性的，那么犹如幻人行杀、施不会有罪福，真人去杀生或行供养，也应该没有罪福。这里的关键错误概念：仅仅因为同样在胜义中无自性，就将幻人和真人视为完全一样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首先要了知一个罪业的四支分，以杀业为例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生起欲杀之意乐（发心）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；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明确所杀的对境是有情众生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；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③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采取行动（加行）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；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④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究竟断绝命根。只有圆满具足这四点，才会造下圆满的杀业。以此来观察幻人和真人是否圆满杀业。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幻人行杀施，无心无罪福，于有幻心者，则生幻罪福。 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05532"/>
            <a:ext cx="7991475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中观宗破斥的要点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罪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与福是在心的本体上安立的，若无心识，则无圆满的罪福。因此真幻二者不能一概而论。从幻化、无自性、空性的角度来讲，没有差别，但是有一个有心无心的差别。真人有心，就可以产生幻化的罪福；幻人无心，就不会产生幻化的罪福。此处以造罪为例说明，供养积福是同理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“幻人行杀施，无心无罪福。”幻人杀幻人或杀真人，由于杀者不具有心识，因此无有罪业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“于有幻心者，则生幻罪福。”这又分为两种情况</a:t>
            </a: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:</a:t>
            </a: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A.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真人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杀幻人。杀者有感受苦乐的心识，而被杀者没有心识，不能成为真实的杀施对境。因此虽然无有圆满罪业，但造下支分罪业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；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真人杀真人。这就造下了圆满的罪业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本颂对我们的现实意义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要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了知佛法的深意，胜义谛的离戏空性和世俗谛的因果不虚，这二谛是如何安立的要清楚。明白因果在哪些地方空、哪些地方不空，才会懂得正确的取舍。若混淆了二谛，则很可能堕入诽谤因果或者巩固实执两种极端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918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幻人行杀施，无心无罪福，于有幻心者，则生幻罪福。 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618103"/>
            <a:ext cx="7991475" cy="14260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涅槃经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所讲的“善恶之报如影随形，三世因果循环不失。”（福德与罪过建立在心的基础上。）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35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咒等无功能，不生如幻心，种种因缘生，种种如幻物，一缘生一切，毕竟此非有。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54271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之所以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取决于有无心的差别，是因为幻咒等无有发心的能力，也就不会有幻心产生，而有情存在这种因。虽然是虚妄，但果不同完全是观待因的不同，各种各样的外缘所生的幻物也是形形色色，而单独一种外缘产生一切果，这在哪里也是不会有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本颂紧接上一颂的争论，有实宗又换了一个角度发出太过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正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因幻人无心才会虚假不实；所以众生有心识，可以产生罪福的缘故，肯定是实有的，怎么会和幻人一样虚假不实呢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？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中观宗破斥的要点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 ①有没有如幻的心只是因缘不同而已，有心并不等于就是实有。为什么呢？“咒等无功能”，幻化师的咒语等，不具备让幻人产生心的能力。而只要无明、烦恼、业等特定因缘具足，众生就会有心识，就会产生苦乐的觉受，从而造作一切善恶业。在每个有情的自相续当中，存在这种“前幻心生后幻心”的功能，而且这种幻心，只要因缘未灭尽，它会一直这样产生下去。众生与幻人虽然一个有心、一个无心，但二者都是现而无实的，从这个角度讲没有差别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咒等无功能，不生如幻心，种种因缘生，种种如幻物，一缘生一切，毕竟此非有。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373159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②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世间当中的各种事物，也是由各自不同的因缘产生，一个因缘可以产生一切万物（一因生一切果）的事情，肯定不存在。例如，虽然“咒 等”可以产生幻化的象马，但是没有功能产生如幻的心。因此，不能因为某种因缘产生了幻心，就是实有的，没有产生幻心就是幻化的。其实，只要是由因缘所生的，都不可能实有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最究竟的观点是，胜义中没有由因生果，因生果的说法完全是世俗中以迷惑而耽著的假象。但没有达到这种胜义境界之前，因果必定不虚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重点</a:t>
            </a:r>
            <a:r>
              <a:rPr lang="en-US" altLang="zh-CN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本颂对我们的现实意义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虽然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众生有心识，能感知苦乐，也能安立罪福，但并不会因此成为实有。其实我们有这个心，也是虚幻的因缘，产生的虚幻显现。心的本质，也是无实有的。对这一点产生定解，非常有助于以后学习空性法门，断除实执，证悟无我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811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咒等无功能，不生如幻心，种种因缘生，种种如幻物，一缘生一切，毕竟此非有。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749390"/>
            <a:ext cx="7991475" cy="275973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·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因缘品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中所说：“略广因缘中，求果不可得。因缘中若无，云何从缘出？” （从究竟胜义实相上讲，因果是不存在的，不管是各种因缘聚合，还是各种因缘分开，都不可能产生果。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相关公案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师讲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长阿含经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中海螺怎么发声的公案。（世间上千差万别、形形色色的事物，以各自不同的因缘产生，一个因不可能产生一切果。）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5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2867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8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如果一切万法是空性的，那供养佛陀是否就得不到功德了？为什么？三宝门中好修福，平时你应当怎样一点一滴修积福德？</a:t>
            </a:r>
          </a:p>
        </p:txBody>
      </p:sp>
      <p:pic>
        <p:nvPicPr>
          <p:cNvPr id="28679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0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2416219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有人说：“幻物变灭后便不会再生，但有情无始以来一直辗转生死，一世接一世地投生，怎么可能是空性的呢？”对此，你该如何回答？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2416219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声闻行人认为：“众生流转轮回的时间极其漫长，而幻化物都是暂时性的，没有一个能这样，因而众生并非幻化。”这种说法合理吗？请具体分析。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我们又不是有实宗，为何要了解它与中观宗之间的辩论？对此你有哪些感触？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p-quote"/>
              </a:rPr>
              <a:t>4.</a:t>
            </a:r>
            <a:r>
              <a:rPr kumimoji="0" lang="zh-CN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p-quote"/>
              </a:rPr>
              <a:t>我们又不是有实宗，为何要了解它与中观宗之间的辩论？对此你有哪些感触？</a:t>
            </a:r>
            <a:endParaRPr kumimoji="0" 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2963287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既然一切法无有实性，众生全部如同幻化，那么杀众生是否就像杀幻人一样不存在罪过？为什么？若不懂得这个道理，会导致哪些可怕的后果？你周围是否有这样的人？你打算怎么样去帮助他？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2416219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既然众生与幻人一个有心、一个无心，这是否就意味着众生不是虚假的，而应该是实有的？为什么？在胜义中如何看待这个问题？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317687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568598" y="797364"/>
            <a:ext cx="7963842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、若万法“如梦如幻”，则我们行持善法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不会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获得任何功德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能获得“如幻”的功德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实有”和“如幻”的功德都能获得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无法确定能否获得功德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4210546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568598" y="797364"/>
            <a:ext cx="7963842" cy="6480155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、若万法“如梦如幻”，则我们行持善法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不会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获得任何功德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能获得“如幻”的功德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实有”和“如幻”的功德都能获得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无法确定能否获得功德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科判“遣除太过之破除不得福德之诤”以及颂词“供幻佛生德，如供实有佛。”的法义理解。上师在讲解该颂词时，讲到：“虽然万法没有真实的自性，世俗谛中有明明清清的显现，但胜义谛中离一切戏论，从本体、因缘、果上进行剖析，没有一个成实不坏的法。供养者的我、所供养的贡品、供养的时间、所供的对境佛陀，这些全部是幻化的，最后获得的也是幻化的果位、幻化的功德、幻化的资粮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）。”“这样的幻化会不会得到福德呢？会的。供养如幻的佛陀可以生出如幻的功德（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），就像小乘宗认为佛陀、供品、供者是实有的，最后能产生实有的福德一样。”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155296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568598" y="797364"/>
            <a:ext cx="7963842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、众生之所以流转轮回，是因为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流转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轮回很刺激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众生是“实有”的，不是“幻化”的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众生除了轮回别无选择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众生具有流转轮回的因缘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219197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568598" y="797364"/>
            <a:ext cx="7963842" cy="585493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、众生之所以流转轮回，是因为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流转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轮回很刺激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众生是“实有”的，不是“幻化”的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众生除了轮回别无选择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众生具有流转轮回的因缘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科判“遣除太过之破除不能结生之诤”以及颂词“有情若如幻，死已云何生？众缘聚合已，虽幻亦当生。”的法义理解。上师在讲解该颂词时，讲到：“主要因缘聚合，纵然是虚幻，也不会不断地投生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“如果有转生的因缘，这些幻化就会不断地流转，不会灭尽（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489198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568598" y="797364"/>
            <a:ext cx="7963842" cy="4448187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、有人认为“众生是‘实有’的，因为其从无始以来直至成佛的时间很漫长”。对此观点，以下判断正确的是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。因为众生从无始以来直至成佛本来就很漫长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正确。因为“幻化”的时间很短暂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错误。因为时间的长短只是众生的共同业力而已，不能以此作为断定是否实有的依据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错误。若该观点正确，则“南柯一梦”和“黄粱美梦”也应是真实的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4277734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608939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、有人认为“众生是‘实有’的，因为其从无始以来直至成佛的时间很漫长”。对此观点，以下判断正确的是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。因为众生从无始以来直至成佛本来就很漫长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正确。因为“幻化”的时间很短暂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错误。因为时间的长短只是众生的共同业力而已，不能以此作为断定是否实有的依据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错误。若该观点正确，则“南柯一梦”和“黄粱美梦”也应是真实的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CD【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科判“遣除太过之破除不能结生之诤”以及颂词“云何因久住，有情成实有？”的法义理解。上师在讲解该颂词时，讲到：“怎么能仅以相续长久，将有情执为实有呢？”“以前我们讲‘南柯一梦’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）时，说那个人在下午睡下去的，出星星的时候醒过来，这么短的时间久过了一辈子。‘黄粱美梦’（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）中也说，那人在米刚下锅时睡着，米还没有熟就醒来了，这段时间也经历了整个一生，所以不能以时间长而认为实有（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）。”“一切都是幻化的，时间的长短只不过是众人的共同业力而已（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），除此之外没有什么真假差别。”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739980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3979271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、按照中观宗“万法如梦如幻”的观点，我们可以推断以下观点正确的是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若万法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如梦如幻，则善恶也是如梦如幻，没有什么差别了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比丘杀人不会破根本戒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幻化的人没有感受苦乐的心识，故将其杀害没有造下真实圆满的杀业，但有加行罪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世间上的人，虽如幻化，但若将其杀害，会断除其命根，并使其感受无量痛苦，故会犯杀生罪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289763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608939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、按照中观宗“万法如梦如幻”的观点，我们可以推断以下观点正确的是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若万法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如梦如幻，则善恶也是如梦如幻，没有什么差别了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比丘杀人不会破根本戒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幻化的人没有感受苦乐的心识，故将其杀害没有造下真实圆满的杀业，但有加行罪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世间上的人，虽如幻化，但若将其杀害，会断除其命根，并使其感受无量痛苦，故会犯杀生罪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科判“遣除太过之无有善恶之诤”以及颂词“幻人行杀施，无心无罪福，于有幻心者，则生幻罪福。”的法义理解。上师在讲解该颂词时，讲到：“因为幻人没有感受苦乐的心识，不能成为真实的杀施对镜，所以用刀子杀一个电视上的仇人，并不会有杀人的过失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······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但由于对其生起嗔恨心，在阿赖耶上种下了恶心的种子，加行罪还是难免的（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）。”“而世间上的人，虽如幻化，但对把他作为对境来杀害，他的命根会被断除，再加上他会感受无量痛苦，因此我会犯杀生罪（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613839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、福德和罪过的建立基础是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财富；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权利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容貌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222874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585493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、福德和罪过的建立基础是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财富；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权利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容貌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解析：上师在本课中，讲到：“福德与罪过建立在心的基础上（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涅槃经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讲的‘善恶之报如影随形，三世因果寻欢不失’，也是在心的本体上安利的。如果没有心，就像石头一样，则不会有苦乐之报。譬如一个石头砸死了人，石头是不会有果报的，公安局不可能把它抓去审问，它也不可能堕入地狱中去，因为它没有心的缘故。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589566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4917103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、有观点认为“是否有心”是区别众生和幻人是否实有的唯一依据。以下观点中，能推翻上述观点的是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幻人虚假不实，是因为无心。而众生有心，所以肯定是实有的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众生心的产生，必须具备无明、烦恼、业等特定因缘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众生与幻人的有心、无心，只是因缘不同，不能以此判定二者有真假差别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世间上千差万别、形形色色的事物，以各自不同的因缘产生，一个因不可能产生一切果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①③④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②③④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①②④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①②③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802174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03488" y="692150"/>
            <a:ext cx="9001000" cy="608939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、有观点认为“是否有心”是区别众生和幻人是否实有的唯一依据。以下观点中，能推翻上述观点的是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幻人虚假不实，是因为无心。而众生有心，所以肯定是实有的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众生心的产生，必须具备无明、烦恼、业等特定因缘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众生与幻人的有心、无心，只是因缘不同，不能以此判定二者有真假差别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世间上千差万别、形形色色的事物，以各自不同的因缘产生，一个因不可能产生一切果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①③④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 ②③④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①②④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 ①②③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解析：主要考察颂词“咒等无功能，不生如幻心，种种因缘生，种种如幻物，一缘生一切，毕竟此非有。”的法义理解。上师在讲解该颂词时，讲到：“众生心的产生，必须具备无明、烦恼、业等特定因缘（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B②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）；”“众生与幻人的有心、无心，只是因缘不同，不能以此判定二者有真假差别（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B③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）；”世间上千差万别、形形色色的事物，以各自不同的因缘产生，一个因不可能产生一切果。（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B④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155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77162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>
          <a:xfrm>
            <a:off x="638175" y="312738"/>
            <a:ext cx="7851775" cy="654050"/>
          </a:xfrm>
          <a:solidFill>
            <a:srgbClr val="990000">
              <a:alpha val="100000"/>
            </a:srgbClr>
          </a:solidFill>
        </p:spPr>
        <p:txBody>
          <a:bodyPr vert="horz" wrap="square" lIns="91440" tIns="45720" rIns="91440" bIns="45720" anchor="b" anchorCtr="0"/>
          <a:lstStyle/>
          <a:p>
            <a:pPr algn="ctr" eaLnBrk="1" hangingPunct="1"/>
            <a:r>
              <a:rPr lang="zh-CN" altLang="zh-CN" dirty="0">
                <a:solidFill>
                  <a:schemeClr val="bg1"/>
                </a:solidFill>
                <a:latin typeface="幼圆" pitchFamily="49" charset="-122"/>
              </a:rPr>
              <a:t>回      向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>
          <a:xfrm>
            <a:off x="1849438" y="1111250"/>
            <a:ext cx="5429250" cy="5491163"/>
          </a:xfrm>
          <a:ln w="76200" cmpd="tri">
            <a:solidFill>
              <a:srgbClr val="990000">
                <a:alpha val="100000"/>
              </a:srgbClr>
            </a:solidFill>
            <a:miter lim="800000"/>
          </a:ln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lnSpc>
                <a:spcPct val="90000"/>
              </a:lnSpc>
              <a:buNone/>
            </a:pPr>
            <a:endParaRPr lang="zh-CN" altLang="en-US" sz="1800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所南德义檀嘉热巴涅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托内尼波札南潘协将 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杰嘎纳其瓦隆彻巴耶 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哲波措利卓瓦卓瓦效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文殊师利勇猛智  普贤慧行亦复然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我今回向诸善根   随彼一切常修学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三世诸佛所称叹   如是最胜诸大愿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我今回向诸善根   为得普贤殊胜行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生生世世不离师</a:t>
            </a:r>
            <a:r>
              <a:rPr lang="en-US" altLang="zh-CN" b="1" dirty="0">
                <a:solidFill>
                  <a:srgbClr val="99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恒时享用胜法乐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圆满地道功德已</a:t>
            </a:r>
            <a:r>
              <a:rPr lang="en-US" altLang="zh-CN" b="1" dirty="0">
                <a:solidFill>
                  <a:srgbClr val="99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唯愿速得金刚持</a:t>
            </a:r>
          </a:p>
        </p:txBody>
      </p:sp>
      <p:pic>
        <p:nvPicPr>
          <p:cNvPr id="3277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996950"/>
            <a:ext cx="1504950" cy="18526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8_A000120150318A04PWBG">
  <a:themeElements>
    <a:clrScheme name="8_A000120150318A04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C0923E"/>
      </a:accent2>
      <a:accent3>
        <a:srgbClr val="FFFFFF"/>
      </a:accent3>
      <a:accent4>
        <a:srgbClr val="505050"/>
      </a:accent4>
      <a:accent5>
        <a:srgbClr val="C1B9B3"/>
      </a:accent5>
      <a:accent6>
        <a:srgbClr val="AE8437"/>
      </a:accent6>
      <a:hlink>
        <a:srgbClr val="00B0F0"/>
      </a:hlink>
      <a:folHlink>
        <a:srgbClr val="AFB2B4"/>
      </a:folHlink>
    </a:clrScheme>
    <a:fontScheme name="8_A000120150318A04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A000120150318A04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C0923E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E8437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A000120150324A07PWBG">
  <a:themeElements>
    <a:clrScheme name="10_A000120150324A07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B78623"/>
      </a:accent2>
      <a:accent3>
        <a:srgbClr val="FFFFFF"/>
      </a:accent3>
      <a:accent4>
        <a:srgbClr val="505050"/>
      </a:accent4>
      <a:accent5>
        <a:srgbClr val="C1B9B3"/>
      </a:accent5>
      <a:accent6>
        <a:srgbClr val="A6791F"/>
      </a:accent6>
      <a:hlink>
        <a:srgbClr val="00B0F0"/>
      </a:hlink>
      <a:folHlink>
        <a:srgbClr val="AFB2B4"/>
      </a:folHlink>
    </a:clrScheme>
    <a:fontScheme name="10_A000120150324A07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A000120150324A07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B78623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6791F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5953</Words>
  <Application>Microsoft Office PowerPoint</Application>
  <PresentationFormat>全屏显示(4:3)</PresentationFormat>
  <Paragraphs>333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9" baseType="lpstr">
      <vt:lpstr>mp-quote</vt:lpstr>
      <vt:lpstr>黑体</vt:lpstr>
      <vt:lpstr>楷体</vt:lpstr>
      <vt:lpstr>宋体</vt:lpstr>
      <vt:lpstr>微软雅黑</vt:lpstr>
      <vt:lpstr>幼圆</vt:lpstr>
      <vt:lpstr>Arial</vt:lpstr>
      <vt:lpstr>Calibri</vt:lpstr>
      <vt:lpstr>Wingdings</vt:lpstr>
      <vt:lpstr>Wingdings 2</vt:lpstr>
      <vt:lpstr>8_A000120150318A04PWBG</vt:lpstr>
      <vt:lpstr>10_A000120150324A07PWBG</vt:lpstr>
      <vt:lpstr>入行论155课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回      向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入行论78课</dc:title>
  <dc:creator>Lenovo</dc:creator>
  <cp:lastModifiedBy>Microsoft 帐户</cp:lastModifiedBy>
  <cp:revision>220</cp:revision>
  <dcterms:created xsi:type="dcterms:W3CDTF">2015-10-10T17:40:00Z</dcterms:created>
  <dcterms:modified xsi:type="dcterms:W3CDTF">2026-06-27T11:02:08Z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E89B3DCEDA9042B3ADCAADA8FA02EABD_13</vt:lpwstr>
  </property>
</Properties>
</file>