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57" r:id="rId3"/>
    <p:sldId id="258" r:id="rId4"/>
    <p:sldId id="1819" r:id="rId5"/>
    <p:sldId id="1857" r:id="rId6"/>
    <p:sldId id="807" r:id="rId7"/>
    <p:sldId id="1769" r:id="rId8"/>
    <p:sldId id="1800" r:id="rId9"/>
    <p:sldId id="1939" r:id="rId10"/>
    <p:sldId id="1804" r:id="rId11"/>
    <p:sldId id="1940" r:id="rId12"/>
    <p:sldId id="1808" r:id="rId13"/>
    <p:sldId id="1941" r:id="rId14"/>
    <p:sldId id="1935" r:id="rId15"/>
    <p:sldId id="1942" r:id="rId16"/>
    <p:sldId id="1943" r:id="rId17"/>
    <p:sldId id="1937" r:id="rId18"/>
    <p:sldId id="1944" r:id="rId19"/>
    <p:sldId id="1945" r:id="rId20"/>
    <p:sldId id="815" r:id="rId21"/>
    <p:sldId id="890" r:id="rId22"/>
    <p:sldId id="1709" r:id="rId23"/>
    <p:sldId id="1912" r:id="rId24"/>
    <p:sldId id="1946" r:id="rId25"/>
    <p:sldId id="298" r:id="rId2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2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0"/>
    <p:restoredTop sz="46247"/>
  </p:normalViewPr>
  <p:slideViewPr>
    <p:cSldViewPr snapToObjects="1" showGuides="1">
      <p:cViewPr varScale="1">
        <p:scale>
          <a:sx n="100" d="100"/>
          <a:sy n="100" d="100"/>
        </p:scale>
        <p:origin x="792" y="72"/>
      </p:cViewPr>
      <p:guideLst>
        <p:guide orient="horz" pos="2210"/>
        <p:guide pos="2888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725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1659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3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3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4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</a:t>
            </a:r>
            <a:r>
              <a:rPr lang="zh-CN" altLang="en-US" sz="4000" dirty="0" smtClean="0">
                <a:solidFill>
                  <a:srgbClr val="990000"/>
                </a:solidFill>
              </a:rPr>
              <a:t>论</a:t>
            </a:r>
            <a:r>
              <a:rPr lang="en-US" altLang="zh-CN" sz="4000" dirty="0" smtClean="0">
                <a:solidFill>
                  <a:srgbClr val="990000"/>
                </a:solidFill>
              </a:rPr>
              <a:t>84</a:t>
            </a:r>
            <a:r>
              <a:rPr lang="zh-CN" altLang="en-US" sz="4000" dirty="0" smtClean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人赞敌有德，若获欢喜乐，意汝何不赞，令汝自欢喜？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844824"/>
            <a:ext cx="7991475" cy="442685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为什么他人赞叹怨敌，我应该快乐？如何做到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相关教证，例如众生如母、亲怨平等、自他平等等等。这些需要通过思维而产生定解，长期串习观修生起真正觉受，而非只是道理上知晓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“随喜”本身的功德极大（四无量心中之“喜无量心”）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发自内心赞叹的前提是认同对方的功德，这要求我们摘下有色眼镜，公正、无偏地去看待怨敌、亲友和自己，这是调伏自心的第一步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此处的赞叹是指发自内心的，不是表面上的虚伪赞叹或者口是心非的随喜。</a:t>
            </a: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参考学习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前行广释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之四无量心，重点是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“舍无量心”“喜无量心”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法华经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中云：“为一切众生，欢喜而爱敬。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82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843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如是所生乐，唯乐无性罪，诸佛皆称许，复是摄他法。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8441" name="矩形 2"/>
          <p:cNvSpPr/>
          <p:nvPr/>
        </p:nvSpPr>
        <p:spPr>
          <a:xfrm>
            <a:off x="539552" y="1738451"/>
            <a:ext cx="7991475" cy="442685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你随喜别人的功德而赞叹他这种安乐绝对是快乐的源泉，而无有罪业，并具有功德，也是诸佛等圣贤一致高度赞许的，由此别人知道你无有嫉妒，会起信心，因此又是摄受他众的殊胜方便。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赞叹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随喜敌人（应扩展理解为随喜一切众生）的功德，具足四种特点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“唯乐”：由纯粹的善因（随喜他人）引发，如是因如是果，自然只会产生清净安乐之果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“无性罪”：本体而言与善法相应，不是罪业（既非自性罪，也非佛制罪）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“诸佛皆称许”：由于初、中、后三善，因此诸佛是认可赞叹的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“摄他法”：属于四摄法（布施、爱语、利行、同事）当中的爱语方便。随喜他人会令利他事业越来越增上，这也是高僧大德们摄受眷属的一种殊胜方法，我们应该随学。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843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如是所生乐，唯乐无性罪，诸佛皆称许，复是摄他法。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8441" name="矩形 2"/>
          <p:cNvSpPr/>
          <p:nvPr/>
        </p:nvSpPr>
        <p:spPr>
          <a:xfrm>
            <a:off x="539552" y="1738451"/>
            <a:ext cx="7991475" cy="2759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上师开示：快乐之因在于内心，而非外境。以随喜赞叹敌人的功德为例，说明转念调心之后，不论外境如何，内心都可以保持欢喜。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克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·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用忠尊哲和仲敦巴的公案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上师如意宝和曲恰堪布的故事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从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两个公案中可以看到，高僧大德显现上在受到他人诽谤、批评时仍然能以清净心赞叹对方的功德，这的确是摄受眷属的善巧方便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387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843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195512" y="1342539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239661" y="190183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谓他获乐故，然汝厌彼乐，则应不予酬，此坏现后世。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8441" name="矩形 2"/>
          <p:cNvSpPr/>
          <p:nvPr/>
        </p:nvSpPr>
        <p:spPr>
          <a:xfrm>
            <a:off x="588963" y="1783864"/>
            <a:ext cx="7991475" cy="442685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假如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说赞叹别人而使他获得快乐，这一点你不能接受，你厌恶他人获得快乐。那么你也不应该给属下等工作人员发放工资，因为这样的话，他们也会感受快乐。如果怨敌被赞叹的快乐你不愿意，而属下得到薪资的快乐你愿意接受，这是不合理的，二者相同之故。如果这两种快乐你都不愿意，那也不应支付属下酬资，但是这种做法，会毁坏你的今生来世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b="1" u="sng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有时候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我们为什么不愿他人（尤其是怨敌）获得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快乐？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此处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“他”可以理解为怨敌，也可理解为赞叹怨敌者。当他人赞叹怨敌时，凡夫可能会对赞叹者生嗔心，对怨敌生嫉妒，这是一种基于嫉妒心、竞争心的颠倒认知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843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195512" y="1342539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239661" y="190183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谓他获乐故，然汝厌彼乐，则应不予酬，此坏现后世。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8441" name="矩形 2"/>
          <p:cNvSpPr/>
          <p:nvPr/>
        </p:nvSpPr>
        <p:spPr>
          <a:xfrm>
            <a:off x="588963" y="1772816"/>
            <a:ext cx="7991475" cy="409342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他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乐和自乐是什么关系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对于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菩萨道的人而言，他乐之因就是自乐之因。换个角度说，舍弃他乐就是舍弃自乐。为什么？因果不虚故。当我不愿让某人快乐，这种心态为恶心（例如嫉妒心、竞争心），以此为因，一定会感召恶果。而业果不会成熟在他人身上，只会成熟在自身，毁坏自己的现后世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相关法义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持喜无量心，是嫉妒的正对治。为此，我们需要深入理解嫉妒的过患（请参考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前行广释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喜无量心的部分）：嫉妒“无害于人，无益于己”，会令自己的身心不得安乐（心胸狭窄）；增上贪嗔等三毒，摧毁善根；是菩提心的违品，无法共存于相续中；无视他人的功德，即使真佛出现也得不到加持，障碍解脱；若以嫉妒心随喜怨敌造恶业，或者因嫉妒而发恶愿，果报更加严重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160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843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195512" y="1342539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239661" y="190183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谓他获乐故，然汝厌彼乐，则应不予酬，此坏现后世。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8441" name="矩形 2"/>
          <p:cNvSpPr/>
          <p:nvPr/>
        </p:nvSpPr>
        <p:spPr>
          <a:xfrm>
            <a:off x="588963" y="1772816"/>
            <a:ext cx="7991475" cy="376000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延伸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开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示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心时要具足的四大助缘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第一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、有强烈的意乐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第二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、发殊胜的愿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第三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、誓言要坚定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第四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、经常祈祷诸佛菩萨。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杂譬喻经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中由于嫉妒心毁坏来世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唐朝慧期僧人因妒贤嫉能，对大德传戒制造违缘，导致即生双目失明的果报。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412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843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195512" y="1342539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239661" y="190183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他赞吾德时，我亦欲他乐，他赞敌功德，何故我不乐？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8441" name="矩形 2"/>
          <p:cNvSpPr/>
          <p:nvPr/>
        </p:nvSpPr>
        <p:spPr>
          <a:xfrm>
            <a:off x="588963" y="1628800"/>
            <a:ext cx="7991475" cy="476027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当别人赞叹自己的功德时，希望他也获得赞扬我功德的快乐，而当他称赞别人的功德时，我为什么不希望他获得赞说别人的欣乐，这实属颠倒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错乱。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颂中，“他”指的是赞叹怨敌者。就功德本质而言，“吾德”与“敌功德”并无差别，如果被赞的是自己就可以接受，如果被赞的是怨敌就不能接受，这样一取一舍完全是自己的颠倒妄念而已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师在讲记中提示我们，对于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入行论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的颂词应尝试从多角度来理解，以加深体会。以此颂为例的几个角度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我之快乐：我愿意接受赞叹我的快乐，却不愿接受赞叹敌人的快乐，而两种快乐的本质上并无不同，因此矛盾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②赞叹者之快乐：赞叹者真心随喜我，和真心随喜怨敌，他获得的快乐是一样的，我为什么感受不同？因此矛盾。以此类推，可以有多重角度观察。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843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195512" y="1342539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239661" y="190183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初欲有情乐，而发菩提心，有情今获乐，何故反嗔彼？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6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41" name="矩形 2"/>
          <p:cNvSpPr/>
          <p:nvPr/>
        </p:nvSpPr>
        <p:spPr>
          <a:xfrm>
            <a:off x="588963" y="1783864"/>
            <a:ext cx="7991475" cy="376000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最初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以欲求一切有情获得安乐的意乐而发菩提心，如果众生不需要我帮助自己获得快乐，为什么反而嗔恨他们呢？实不应理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回顾我们最初发心时的立誓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曾祈请十方诸佛菩萨、金刚上师、六道众生为自己作证，发下坚定誓言：“从今天开始，为令一切众生暂时获得人天安乐，究竟安置于如来正等觉的无上果位，我一定要努力求证菩提。”现在，我们的所愿（一切众生安乐）与所行（对怨敌和令怨敌安乐者生嗔心、嫉妒心）却在背道而驰。这相当于在诸佛菩萨面前打妄语，舍弃誓言，是可怕的愚者行为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543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843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195512" y="1342539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239661" y="190183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初欲有情乐，而发菩提心，有情今获乐，何故反嗔彼？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6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41" name="矩形 2"/>
          <p:cNvSpPr/>
          <p:nvPr/>
        </p:nvSpPr>
        <p:spPr>
          <a:xfrm>
            <a:off x="588963" y="1484784"/>
            <a:ext cx="7991475" cy="542712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什么原因导致了愿、行背道而驰？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无始以来的众生都是亲怨不平等，以致扶亲灭敌。作为大乘修行人，具足舍无量心（亲怨平等）是生起菩提心的前提，如果我们仍然对众生区别对待，有取有舍，这是舍无量心没有修好的缘故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得出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结论：任何人获得快乐，我们都应不吝随喜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相关法义：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四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无量心的宣讲次第是慈悲喜舍，而华智仁波切在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大圆满前行引导文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当中讲的修行次第是：首先要修舍心，先修出平等心，再修慈悲喜的时候，才能对所有众生平等地去发慈心、悲心、喜心。舍无量心修不到量的话，慈悲喜就不能成为“无量”，仍会对众生有所取舍。而我们需要谨记的是：舍弃一个众生就是舍弃了菩提心、菩萨戒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！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何修持舍心？简单而言，我们对于亲友过分地喜欢，不分青红皂白地贪执，这时必须要观他的过失，让我们过度的贪心降温；我们对怨敌过度地不喜欢，打压他的一切功德，这时我们要观他的功德，把他的地位抬起来。在这样一压一抬之间，不断观修、串习，慢慢我们就能做到“平等舍”。详细修法请参考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前行备忘录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442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2867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775014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赞叹随喜敌人的功德，具足哪四种特点？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</a:p>
          <a:p>
            <a:pPr lvl="0" algn="l" eaLnBrk="1" hangingPunct="1"/>
            <a:r>
              <a:rPr lang="zh-CN" altLang="zh-CN" sz="1800" b="1" dirty="0"/>
              <a:t>顶礼文殊智慧勇士</a:t>
            </a:r>
          </a:p>
          <a:p>
            <a:pPr lvl="0" algn="l" eaLnBrk="1" hangingPunct="1"/>
            <a:r>
              <a:rPr lang="zh-CN" altLang="zh-CN" sz="1800" b="1" dirty="0"/>
              <a:t>顶礼传承大恩上师</a:t>
            </a:r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2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痛苦和快乐的源泉，到底在于外境还是内心？为什么？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146536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有些人一听到别人赞叹与自己关系不好的人，就极为不快，脸色马上阴下来，这时候你应该怎么劝他？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为什么说嫉妒心可以摧毁今生来世？请以公案具体分析。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行持善法时，需要具足哪四大助缘？你做到了几条？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2981089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8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420620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8"/>
          <p:cNvSpPr/>
          <p:nvPr/>
        </p:nvSpPr>
        <p:spPr>
          <a:xfrm>
            <a:off x="3108325" y="276225"/>
            <a:ext cx="35131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83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科判回顾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12420" y="1004570"/>
            <a:ext cx="852297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84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819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84</a:t>
            </a: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课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总义归摄</a:t>
            </a: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203848" y="1786255"/>
            <a:ext cx="5254987" cy="424731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上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一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课讲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到，我们在轮回中已经承受过漫长时间的剧烈痛苦，但忍受这些痛苦对自他并没有任何利益。本课第一颂接着上课继续宣讲，反之，我们修持安忍所承受的痛苦并不大，并且能够避免遭受地狱等剧苦，同时还能成办自他的广大利益，非常有意义、有价值，因此我们应该欣然接受安忍之苦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至此，“破嗔于亲友造四罪者”全部宣讲完毕。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本课进入一个与之前正相反的大科判“破嗔于怨敌作四善者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”。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一般而言，如果对我与亲友等造四罪，凡夫会生嗔；对我的怨敌造四善，令他获得名闻利养及安乐，凡夫同样也会生嗔。这里把造“四善”者归纳为三种情况分别进行破斥：不应该嗔恨赞誉怨敌的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人、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不应该嗔恨令怨敌安乐的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人、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不应该嗔恨成办怨敌利养的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人。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84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55576" y="980728"/>
            <a:ext cx="7344816" cy="5877272"/>
            <a:chOff x="1403648" y="980728"/>
            <a:chExt cx="5959356" cy="581121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07"/>
            <a:stretch/>
          </p:blipFill>
          <p:spPr>
            <a:xfrm>
              <a:off x="1403648" y="980728"/>
              <a:ext cx="5959356" cy="144457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2425304"/>
              <a:ext cx="5959356" cy="436663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安忍苦不剧，复能成大利，为除众生害，欣然受此苦。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700808"/>
            <a:ext cx="8063681" cy="44268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修安忍的痛苦并不那么严重，而且无始以来在轮回中，我们所受的无义之苦不可计数，现在修安忍的苦行能成办广大利益，遣除众生的一切痛苦，为什么不欣然接受呢？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安忍苦不剧”：和轮回中所受之苦相比，修持安忍所受之苦“不剧”，体现在时间短暂、程度轻微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 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大利”：修持安忍的巨大利益（自利、利他两方面宣说）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自利：现世安乐，后世成就人天福报（世间）；若以菩提心摄持而修安忍，则成为自己解脱、成佛之因（出世间）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利他：消除与对方之间的敌对关系，斩断以怨报怨的缘起链；并且以菩提心摄持而修安忍等六度，都会含摄为对方等众生发愿，善愿成熟后对方能获得相应的利益。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安忍苦不剧，复能成大利，为除众生害，欣然受此苦。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700808"/>
            <a:ext cx="8063681" cy="47602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③值得拓展思维的是，这里的“他”可以包含怨敌（小他）乃至一切众生（大他），也就是说，对一个众生修安忍，有可能会利益无量众生。这取决于我们菩提心的心量、愿力大小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因此做为大乘修行人，在面对任何不悦对境时，都要“欣然”接受，并发愿为了利益一切众生而修安忍。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经庄严论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亦云：“具有大慈大悲的大乘发心人，对众生有利的苦行，应当值得忍受。”发愿非常非常重要，也是我们目前最有用的自利利他之法。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参考阅读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加深对比理解，可以参考学习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前行广释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轮回过患”品，了解六道各自之苦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上师推荐阅读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释尊广传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·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安忍品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我们要去看佛陀在因地时修行安忍都承受了哪些苦行，佛陀如何安忍，如何思维，如何行持；并设身处地观想，把自己和佛陀对换，去感受佛陀在因地时所做的一切。然后在自己工作和生活中把佛陀和自己对换，以佛陀的发心和行持，实修安忍。然后发愿随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学。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821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人赞敌有德，若获欢喜乐，意汝何不赞，令汝自欢喜？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700808"/>
            <a:ext cx="7991475" cy="442685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假设有人赞叹你的敌人，从而获得了随喜功德的安乐，那么意识啊，你不应当对此忍受不了，你不是整天都喜欢快乐吗，为什么不赞叹敌人也令自己同样快乐呢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这里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的反驳方式，并不是一个人教诫另一个人，而是自己的意识对自己进行自我提醒（“汝”指自己的意识）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为什么别人赞叹敌人，我会不快乐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假设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敌人的确有功德，他人赞敌是因为认同、喜欢其功德和优点，而我却因为对怨敌的偏见，忽视其功德，或者内心不愿承认、看不惯，反而夸大他的缺点，这是嫉妒心、竞争心在作怪，根本原因是亲怨不平等。所以首先要调整自己的心，尊重事实，立场公正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3287</Words>
  <Application>Microsoft Office PowerPoint</Application>
  <PresentationFormat>全屏显示(4:3)</PresentationFormat>
  <Paragraphs>209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Wingdings</vt:lpstr>
      <vt:lpstr>Wingdings 2</vt:lpstr>
      <vt:lpstr>8_A000120150318A04PWBG</vt:lpstr>
      <vt:lpstr>10_A000120150324A07PWBG</vt:lpstr>
      <vt:lpstr>入行论84课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入行论78课</dc:title>
  <dc:creator>Lenovo</dc:creator>
  <cp:lastModifiedBy>Microsoft 帐户</cp:lastModifiedBy>
  <cp:revision>51</cp:revision>
  <dcterms:created xsi:type="dcterms:W3CDTF">2015-10-10T17:40:00Z</dcterms:created>
  <dcterms:modified xsi:type="dcterms:W3CDTF">2025-11-22T07:31:53Z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E77822C9077A4732A773D9FD0CB7B23C_13</vt:lpwstr>
  </property>
</Properties>
</file>