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8"/>
  </p:notesMasterIdLst>
  <p:handoutMasterIdLst>
    <p:handoutMasterId r:id="rId29"/>
  </p:handoutMasterIdLst>
  <p:sldIdLst>
    <p:sldId id="257" r:id="rId4"/>
    <p:sldId id="258" r:id="rId5"/>
    <p:sldId id="1819" r:id="rId6"/>
    <p:sldId id="1857" r:id="rId7"/>
    <p:sldId id="807" r:id="rId8"/>
    <p:sldId id="1769" r:id="rId9"/>
    <p:sldId id="1800" r:id="rId10"/>
    <p:sldId id="1972" r:id="rId11"/>
    <p:sldId id="1973" r:id="rId12"/>
    <p:sldId id="1804" r:id="rId13"/>
    <p:sldId id="1974" r:id="rId14"/>
    <p:sldId id="1975" r:id="rId15"/>
    <p:sldId id="1945" r:id="rId16"/>
    <p:sldId id="1976" r:id="rId17"/>
    <p:sldId id="1961" r:id="rId18"/>
    <p:sldId id="1964" r:id="rId19"/>
    <p:sldId id="1971" r:id="rId20"/>
    <p:sldId id="1977" r:id="rId21"/>
    <p:sldId id="815" r:id="rId22"/>
    <p:sldId id="890" r:id="rId23"/>
    <p:sldId id="1709" r:id="rId24"/>
    <p:sldId id="1912" r:id="rId25"/>
    <p:sldId id="1978" r:id="rId26"/>
    <p:sldId id="298" r:id="rId2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29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4" autoAdjust="0"/>
    <p:restoredTop sz="46247"/>
  </p:normalViewPr>
  <p:slideViewPr>
    <p:cSldViewPr snapToObjects="1" showGuides="1">
      <p:cViewPr>
        <p:scale>
          <a:sx n="110" d="100"/>
          <a:sy n="110" d="100"/>
        </p:scale>
        <p:origin x="989" y="-350"/>
      </p:cViewPr>
      <p:guideLst>
        <p:guide orient="horz" pos="2210"/>
        <p:guide pos="2902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handoutMaster" Target="handoutMasters/handoutMaster1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2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2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3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</a:t>
            </a:r>
            <a:r>
              <a:rPr lang="zh-CN" altLang="en-US" sz="4000" dirty="0" smtClean="0">
                <a:solidFill>
                  <a:srgbClr val="990000"/>
                </a:solidFill>
              </a:rPr>
              <a:t>论</a:t>
            </a:r>
            <a:r>
              <a:rPr lang="en-US" altLang="zh-CN" sz="4000" dirty="0" smtClean="0">
                <a:solidFill>
                  <a:srgbClr val="990000"/>
                </a:solidFill>
              </a:rPr>
              <a:t>90</a:t>
            </a:r>
            <a:r>
              <a:rPr lang="zh-CN" altLang="en-US" sz="4000" dirty="0" smtClean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敌我共成忍，故此安忍果，首当奉献彼，因敌是忍缘。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685220"/>
            <a:ext cx="7991475" cy="376000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怨敌和我共同成就安忍的修法，安忍的果首先应该奉献给作害我的怨敌。因为怨敌是我修安忍的助缘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怨敌是帮助我修安忍的助缘：比如我今天遇到了一个敌人，他平白无故地加害我，在此过程中，我以正知正念来摄持并修安忍。那么安忍的功德，并不是仅仅靠我一个人就能成就的，就像只有种子而没有水土不会产生苗芽一样，怨敌是修忍不可缺少的殊胜对境，没有他的加害，就不存在安忍的所缘缘，依他而生的安忍功德也无从谈起。故从客观公正的角度来分析，功德应该有敌人的一份，也有我的一份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敌我共成忍，故此安忍果，首当奉献彼，因敌是忍缘。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703998"/>
            <a:ext cx="7991475" cy="309315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安忍功德回向给怨敌的原因：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我对怨敌修持安忍的过程中，怨敌没有发助我修安忍的善心，而是以恶心伤害我，因此从因果规律来讲，他虽成就了我的安忍，但不会因此获得殊胜果报。那么问题来了，既然得不到果，为何作者还说要把果分给怨敌呢？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首当奉献彼”，这里“奉献”是关键词，“奉献”是自主的，是我自主愿意把果给对方，至于对方是否能得到，则是另外一个层面的问题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从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我内心而言，我把对方当成一个可奉献的对象。当然，对方因为怀有伤害我的心，因果不会错乱，堕入地狱是一定的。但因为我与之结了缘，当我有一天成就后，因往昔的缘分，对方会得以度化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敌我共成忍，故此安忍果，首当奉献彼，因敌是忍缘。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786945"/>
            <a:ext cx="7991475" cy="476027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学习菩萨的发心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: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菩萨道是处处把众生的利益放在首位，这是我们刻意要去修炼，刻意要达成的。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我们习惯了以我的利益为主，自私自利的心就会膨胀，对方所做的贡献就会无限地缩小。现在我们要刻意地转过来。对方对我有一点点帮助，我就要把这点滴帮助扩大很多倍，而对自身反而要弱化，这才能扭转自私自利的心，才能对一切众生产生利乐之心，也就是产生“一切众生对我的恩德很大，我要报答他们”的想法。因为这样的发心，打破了无始以来自私自利这个最强大、最主要的怨敌，产生了最殊胜的利他作意。因为利他作意，我们逐渐在菩提道当中大步前行，获得菩萨和佛陀的果位。以成佛的身份去度化一切众生，这才是我们的目的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米拉日巴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尊者曾说：“城市里的施主和山沟里的瑜伽士，二者有共同成佛的因缘，这个因缘在于回向。”作害的敌人和修安忍的瑜伽士，二者有共同成佛的因缘，这个因缘也在于回向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谓无助忍想，故敌非应供，则亦不应供，正法修善因。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76027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如果你认为，因为对方没有“助忍想”，就不是应供的话，那我们对正法这个修善的因也不应该供养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对怨敌没有“助忍想”则不应供的驳斥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一方面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我们承认，敌人确实没有想帮你的念头，然而世间上很多法都没有饶益人的分别念，但我们也会对它极力供奉。如释迦牟尼佛所宣说的三藏十二部等千经万论，每一个佛教徒都会恭敬顶戴、虔诚供养。学过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宝性论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人都知道，教法和证法不是分别念所摄，并没有饶益我们的意乐。还有佛像、佛塔、舍利等也是如此。假如说敌人没有饶益你的心就不应供养，那佛经佛塔等也不应当供养了，因为它们也没有想帮助你的分别念。实际上并不会这样。只要是追随佛陀的佛弟子，都会恭敬供养三宝所依，谁也不会想“佛塔佛像没有饶益我的心，所以我不供养它”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谓无助忍想，故敌非应供，则亦不应供，正法修善因。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242630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有关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经典中说，释迦牟尼佛在获得佛果后，能所的分别念全部消于法界。那按照对方的观点，对佛陀也不需要供养了，因为它已经没有了像母亲般疼爱儿子的执著心。如此一来，三宝全都不用供养了，可见，对方的辩驳完全是一种非理。大多数出家人和居士，对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金刚经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般若经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妙法莲华经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或佛塔、佛像等都会非常恭敬，但也应该同时具足对怨敌的恭敬心和安忍心，否则，无法真正列入大乘修行人的行列中。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谓敌思为害，故彼非应供，若如医利我，云何修安忍？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44268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r>
              <a:rPr lang="zh-CN" altLang="en-US" sz="1800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对方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说：敌人与正法完全不同，他不仅没有饶益我的心态，还有加害我的念头。因此，“怨敌和三宝同样值得供养”这种说法不合理。反驳说：如果敌人也像医生对病人一样无微不至地关心你、利益你，那你对谁修安忍呢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颂重点：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怨敌思为害则不应供的驳斥。如果所有人都像医生一样利益我，那我缘谁修安忍呢？对于一个帮助我的医生，我还对他修安忍，这个因缘不成立。这就像布施、持戒都需要因缘一样，安忍修法要成功，也必须要有修安忍功德的因缘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不应在寂静的地方修安忍。修安忍必须要接触人，面对各种各样的事，在这个过程中，审视自己的忍耐力有多强，依靠种种违缘逐渐强化我们的忍心，修行境界才会越来越提升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既依极嗔心，乃堪修坚忍，故敌是忍因，应供如正法。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40934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r>
              <a:rPr lang="zh-CN" altLang="en-US" sz="1800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既然依靠嗔害心强烈的敌人，才能修成坚固的忍辱，所以敌人是我修安忍的根本因，他跟正法没有任何差别，理当值得供养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颂重点：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理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清本颂和上一颂的逻辑关系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一颂：对方表明不应该供养怨敌，寂天菩萨则说对怨敌应该像正法一样供养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对方进一步辩驳说：怨敌和正法不一样，正法应该供养，而怨敌不应该供养。因为怨敌有害我的心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本颂：寂天菩萨回答：如果像医生一样利益我，我怎么修安忍呢？然而，就是因为怨敌有极大的嗔心，我才能修安忍，所以应该供养怨敌如同正法一样。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本师牟尼说，生佛胜福田。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6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567820"/>
            <a:ext cx="8063681" cy="4092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r>
              <a:rPr lang="zh-CN" altLang="en-US" sz="1800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师释迦牟尼佛在经典当中讲了“生佛胜福田”，就是说众生也是殊胜的福田，佛也是殊胜的福田，二者都是殊胜的福田，我们应该恭敬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颂重点：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众生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在我们修道过程中到底发挥了什么样的作用？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菩提心有两个条件，一是缘众生，即悲心缘众生；二是智慧缘佛果。其中第一个条件以悲心缘众生，这是菩提心很重要的部分。菩提心的根本就是利益众生，没有众生菩提心也就不成立。发心如此，中间积累资粮的过程也是如此，布施、持戒、安忍、精进、禅定、智慧，无一不需要众生。成佛之后还是要度化众生。上师在讲经中说：如果没有众生，佛无事可做。所以众生在我们修道过程中极为重要，当我们看到众生的时候，就要想到其作用和佛相等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本师牟尼说，生佛胜福田。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6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605374"/>
            <a:ext cx="8063681" cy="2759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摄正法经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众生之田即佛之田，由佛田中获得诸佛法。”这里的“佛法”，是指佛陀的十八不共法等圆满功德。此等全部依靠众生之田和佛之田产生，就像农民种庄稼一样，不仅需要农夫的耕耘，殊胜的良田也必不可少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净愿经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云：“我曾依靠佛田和众生田，获得圆满无边的功德庄稼。”修行既要依靠众生之田，也要依靠佛之田，有了这两个殊胜福田后，六度万行才能圆满，最后才能获得无边的功德。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67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18691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有些人看到佛像就马上磕头，看到怨恨的敌人就咬牙切齿，这种做法对吗？为什么？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  <a:endParaRPr lang="zh-CN" altLang="zh-CN" sz="1800" b="1" dirty="0"/>
          </a:p>
          <a:p>
            <a:pPr lvl="0" algn="l" eaLnBrk="1" hangingPunct="1"/>
            <a:r>
              <a:rPr lang="zh-CN" altLang="zh-CN" sz="1800" b="1" dirty="0"/>
              <a:t>顶礼文殊智慧勇士</a:t>
            </a:r>
            <a:endParaRPr lang="zh-CN" altLang="zh-CN" sz="1800" b="1" dirty="0"/>
          </a:p>
          <a:p>
            <a:pPr lvl="0" algn="l" eaLnBrk="1" hangingPunct="1"/>
            <a:r>
              <a:rPr lang="zh-CN" altLang="zh-CN" sz="1800" b="1" dirty="0"/>
              <a:t>顶礼传承大恩上师</a:t>
            </a:r>
            <a:endParaRPr lang="zh-CN" altLang="zh-CN" sz="1800" b="1" dirty="0"/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  <a:endParaRPr lang="zh-CN" altLang="zh-CN" sz="2000" b="1" i="1" dirty="0">
              <a:solidFill>
                <a:srgbClr val="D00000"/>
              </a:solidFill>
              <a:latin typeface="Arial" panose="020B0604020202020204" pitchFamily="34" charset="0"/>
            </a:endParaRP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1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2416219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有人说：“敌人虽然是修安忍最殊胜的助缘，但他并没有利益我的发心，所以不应将功德回向给他。”请以理驳斥这种说法。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24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1009471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在寂静的地方修安忍，任何人也不接触，这样会有效果吗？安忍应当怎么修？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24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现在有些人宣称自己比释迦牟尼佛还厉害，对此你如何看待？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24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80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为什么说要想获得佛果，众生这一福田不可缺少？请从基道果的角度分析。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  <a:endParaRPr lang="zh-CN" altLang="zh-CN" dirty="0">
              <a:solidFill>
                <a:schemeClr val="bg1"/>
              </a:solidFill>
              <a:latin typeface="幼圆" pitchFamily="49" charset="-122"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  <a:endParaRPr lang="zh-CN" altLang="en-US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  <a:endParaRPr lang="zh-CN" altLang="en-US" b="1" dirty="0">
              <a:solidFill>
                <a:srgbClr val="990000"/>
              </a:solidFill>
              <a:latin typeface="宋体" panose="02010600030101010101" pitchFamily="2" charset="-122"/>
            </a:endParaRP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808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420620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8"/>
          <p:cNvSpPr/>
          <p:nvPr/>
        </p:nvSpPr>
        <p:spPr>
          <a:xfrm>
            <a:off x="3108325" y="276225"/>
            <a:ext cx="35131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89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科判回顾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33" y="1006835"/>
            <a:ext cx="8193734" cy="5590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90</a:t>
            </a:r>
            <a:r>
              <a:rPr lang="zh-CN" altLang="en-US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课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总义归摄</a:t>
            </a:r>
            <a:endParaRPr lang="zh-CN" altLang="en-US" sz="3000" b="1" dirty="0">
              <a:solidFill>
                <a:srgbClr val="C00000"/>
              </a:solidFill>
              <a:sym typeface="Calibri" panose="020F0502020204030204" pitchFamily="34" charset="0"/>
            </a:endParaRP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203848" y="1355725"/>
            <a:ext cx="5254987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课科判位于“以众生自之功德当恭敬”中，也就是因众生有相应的功德，所以要恭敬众生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。由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两个科判来诠释，第一个科判“是成就我菩提之助缘故当恭敬”，即众生是我成就菩提的助缘，所以应当恭敬。上一节课最后一个颂词和本课的前两个颂词，宣讲“是成就我菩提之助缘故当恭敬”之一“恭敬之因成立”，本课的三、四、五颂，宣讲的“是成就我菩提之助缘故当恭敬”之二“断除于彼迷惑”，即断除于恭敬怨敌的迷惑。本课最后一个颂词，则进入“以众生自之功德当恭敬”的第二个科判，即“建立众生与佛相同”，也就是从安立教证的角度，安立众生和佛在修菩提道时功效相同，故应当恭敬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总之，本课重点为：众生，甚至怨敌，我们都应该恭敬供养。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90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b="10612"/>
          <a:stretch>
            <a:fillRect/>
          </a:stretch>
        </p:blipFill>
        <p:spPr>
          <a:xfrm>
            <a:off x="467544" y="854076"/>
            <a:ext cx="8280920" cy="5743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故敌极难得，如宝现贫舍，能助菩提行，故当喜自敌。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556792"/>
            <a:ext cx="8063681" cy="50937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r>
              <a:rPr lang="zh-CN" altLang="en-US" sz="1800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所以怨敌是很难值遇的，难得的程度就好像是如意宝之类的珍宝出现在穷人的房子里一样。这样难得的因缘，能够帮助我们修持广大无边的菩提善行，所以我们应该欢喜我们的敌人。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颂重点：</a:t>
            </a:r>
            <a:endParaRPr lang="en-US" altLang="zh-CN" sz="1800" b="1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“故敌极难得”，怨敌难得的原因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所认定的很多怨敌，真实去观察，大部分属于概念怨敌，而不是真实的怨敌。什么是概念怨敌？就是我认为他是我的怨敌，或者我认为他好像对我不好，但事实并非如此。比如有时因受媒体、影视作品的影响，让我们产生某些国家、民族对我们不好的概念，以此把他们视作怨敌，这都是所谓的概念怨敌。因此，真正的怨敌实际上是非常难得稀少的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如宝现贫舍”，此处有两层含义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比喻的方式宣说菩萨遇到怨敌时的心情：首先，一个贫穷人家，突然涌现宝藏，让人难以置信；其次，贫穷状态突然改变，成为了富翁，那种欢喜无法用语言形容。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故敌极难得，如宝现贫舍，能助菩提行，故当喜自敌。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556792"/>
            <a:ext cx="8063681" cy="50937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通过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入中论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于菩萨修持布施度的描述，侧面印证菩萨遇到怨敌时的欢喜心。当一位初地菩萨听到乞者向他乞物的声音时，就像比丘入灭定一样欢喜。只是听到乞讨的声音便如此欢喜，更何况真正把财物布施给乞者了。真正的菩萨，了知怨敌稀少、难得，因此当遇到怨敌，遇到伤害他、不喜欢他的人时，其欢喜心难以言表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修安忍的大致过程，从“恨自敌”到“喜自敌”这个中间有很大跨度，有很多的阶段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首先我们是一个凡夫，见到怨敌之后，常态的反应就是不高兴、生嗔。学习了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入行论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·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安忍品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的内容，就应该了知对怨敌生嗔是不对的，安忍是有很大功德的，知见上转变一点点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再通过不断地修炼，在小的事情上至少可以安忍一会儿。对怨敌的看法慢慢地转变了，以前十分厌恶，完全想要打倒对方、伤害对方的心，逐渐转变成依靠他来修忍辱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再到后来，怨敌逐渐转变成我修道的助伴，可以帮助我修菩提道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最后发展到“喜自敌”，怨敌的出现让自己欢喜。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故敌极难得，如宝现贫舍，能助菩提行，故当喜自敌。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776006"/>
            <a:ext cx="8063681" cy="342657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佛经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中说：“若闻他人之恶语，智者菩萨生欢喜。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朗日塘巴尊者说：“愿我目睹恶劣众，造罪遭受剧苦时，犹如值遇珍宝藏，以难得心爱惜之。”从高僧大德的传记中可以看出，他们的修行并不是没有任何苦难，一帆风顺，而是每一次遇到违缘时，都能将其转为道用，依靠敌人的加害和自己的发心力，使之成为圆满菩萨道的资粮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佛陀在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法华经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中说：“大有忍辱力，众生所乐见。”相续中若具有安忍的力量，见一切众生，都会令自己欢喜。或者说，因为有了大慈大悲的菩提心，任何众生见到我们时，心里也能产生欢喜心。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5028</Words>
  <Application>WPS 演示</Application>
  <PresentationFormat>全屏显示(4:3)</PresentationFormat>
  <Paragraphs>275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幼圆</vt:lpstr>
      <vt:lpstr>Wingdings 2</vt:lpstr>
      <vt:lpstr>Wingdings</vt:lpstr>
      <vt:lpstr>Calibri</vt:lpstr>
      <vt:lpstr>楷体</vt:lpstr>
      <vt:lpstr>黑体</vt:lpstr>
      <vt:lpstr>Arial Unicode MS</vt:lpstr>
      <vt:lpstr>8_A000120150318A04PWBG</vt:lpstr>
      <vt:lpstr>10_A000120150324A07PWBG</vt:lpstr>
      <vt:lpstr>入行论90课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入行论78课</dc:title>
  <dc:creator>Lenovo</dc:creator>
  <cp:lastModifiedBy>刘冰</cp:lastModifiedBy>
  <cp:revision>59</cp:revision>
  <dcterms:created xsi:type="dcterms:W3CDTF">2015-10-10T17:40:00Z</dcterms:created>
  <dcterms:modified xsi:type="dcterms:W3CDTF">2025-12-15T23:58:14Z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CBFE36FBA8A84AC4BD9A39728DAA13F6_13</vt:lpwstr>
  </property>
</Properties>
</file>