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78" r:id="rId4"/>
    <p:sldId id="286" r:id="rId5"/>
    <p:sldId id="289" r:id="rId6"/>
    <p:sldId id="26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7:23.6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74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23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1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00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86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58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31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62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3CD6-203B-4D40-A0C8-4962BF1BBEB2}" type="datetimeFigureOut">
              <a:rPr lang="zh-CN" altLang="en-US" smtClean="0"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4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7139136" cy="1728192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Abadi" panose="020B0604020104020204" pitchFamily="34" charset="0"/>
              </a:rPr>
              <a:t>2018 </a:t>
            </a:r>
            <a:r>
              <a:rPr lang="zh-CN" altLang="en-US" dirty="0">
                <a:latin typeface="Abadi" panose="020B0604020104020204" pitchFamily="34" charset="0"/>
              </a:rPr>
              <a:t>慧灯小组 </a:t>
            </a:r>
            <a:br>
              <a:rPr lang="en-US" altLang="zh-CN" dirty="0">
                <a:latin typeface="Abadi" panose="020B0604020104020204" pitchFamily="34" charset="0"/>
              </a:rPr>
            </a:br>
            <a:r>
              <a:rPr lang="zh-CN" altLang="en-US" dirty="0">
                <a:latin typeface="Abadi" panose="020B0604020104020204" pitchFamily="34" charset="0"/>
              </a:rPr>
              <a:t>发殊胜菩提心</a:t>
            </a:r>
            <a:r>
              <a:rPr lang="en-US" altLang="zh-CN" dirty="0">
                <a:latin typeface="Abadi" panose="020B0604020104020204" pitchFamily="34" charset="0"/>
              </a:rPr>
              <a:t>-</a:t>
            </a:r>
            <a:r>
              <a:rPr lang="zh-CN" altLang="en-US" dirty="0">
                <a:latin typeface="Abadi" panose="020B0604020104020204" pitchFamily="34" charset="0"/>
              </a:rPr>
              <a:t>愿行菩提心学处</a:t>
            </a:r>
            <a:br>
              <a:rPr lang="en-US" altLang="zh-CN" dirty="0">
                <a:latin typeface="Abadi" panose="020B0604020104020204" pitchFamily="34" charset="0"/>
              </a:rPr>
            </a:br>
            <a:r>
              <a:rPr lang="en-US" altLang="zh-CN" dirty="0">
                <a:latin typeface="Abadi" panose="020B0604020104020204" pitchFamily="34" charset="0"/>
              </a:rPr>
              <a:t>2022-11-28</a:t>
            </a:r>
            <a:endParaRPr lang="zh-CN" altLang="en-US" dirty="0">
              <a:latin typeface="Abadi" panose="020B0604020104020204" pitchFamily="34" charset="0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1295731" cy="1223937"/>
          </a:xfrm>
        </p:spPr>
      </p:pic>
    </p:spTree>
    <p:extLst>
      <p:ext uri="{BB962C8B-B14F-4D97-AF65-F5344CB8AC3E}">
        <p14:creationId xmlns:p14="http://schemas.microsoft.com/office/powerpoint/2010/main" val="337570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发菩提心</a:t>
            </a:r>
            <a:endParaRPr lang="zh-CN" altLang="en-US" sz="2000" b="1" dirty="0">
              <a:latin typeface="Abadi" panose="020B0604020104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菩提心非常重要，让我们的修行方向归于大乘佛教</a:t>
            </a:r>
            <a:r>
              <a:rPr 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CA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altLang="zh-CN" sz="1800" b="1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造作的菩提心 </a:t>
            </a:r>
            <a:r>
              <a:rPr lang="en-US" alt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Vs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真实的菩提心： 遇到关键的时候会不会把自己的事情作为头等大事。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不断训练，逐渐产生真实的菩提心。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altLang="zh-CN" sz="1800" b="1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每次听课、修行都下定决心让天下众生离苦得乐，长期奋斗目标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800" b="1" dirty="0">
              <a:latin typeface="Abadi" panose="020B0604020104020204" pitchFamily="34" charset="0"/>
              <a:cs typeface="Arial" pitchFamily="34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1" dirty="0">
              <a:latin typeface="Abadi" panose="020B0604020104020204" pitchFamily="34" charset="0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1800" dirty="0">
                <a:solidFill>
                  <a:srgbClr val="1D2129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首先自己要成佛，要闻思修。</a:t>
            </a:r>
            <a:r>
              <a:rPr lang="zh-CN" sz="1800" dirty="0">
                <a:solidFill>
                  <a:srgbClr val="1D2129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2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45" y="213275"/>
            <a:ext cx="8229600" cy="911469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rgbClr val="000000"/>
                </a:solidFill>
                <a:latin typeface="-apple-system"/>
              </a:rPr>
              <a:t>愿菩提心学处</a:t>
            </a:r>
            <a:endParaRPr lang="zh-CN" altLang="en-US" sz="280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366104" y="336542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2505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6400" b="1" dirty="0">
                <a:latin typeface="Abadi" panose="020B0604020104020204" pitchFamily="34" charset="0"/>
              </a:rPr>
              <a:t>修自他平等菩提心</a:t>
            </a:r>
            <a:r>
              <a:rPr lang="en-US" altLang="zh-CN" sz="6400" dirty="0">
                <a:latin typeface="Abadi" panose="020B0604020104020204" pitchFamily="34" charset="0"/>
              </a:rPr>
              <a:t>-</a:t>
            </a:r>
            <a:r>
              <a:rPr lang="zh-CN" altLang="en-US" sz="6400" dirty="0">
                <a:latin typeface="Abadi" panose="020B0604020104020204" pitchFamily="34" charset="0"/>
              </a:rPr>
              <a:t>您自己希望怎样，其他众生也希望那样，就这样推己及人</a:t>
            </a:r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latin typeface="Abadi" panose="020B0604020104020204" pitchFamily="34" charset="0"/>
              </a:rPr>
              <a:t>虱子的例子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latin typeface="Abadi" panose="020B0604020104020204" pitchFamily="34" charset="0"/>
              </a:rPr>
              <a:t>希望自己拥有的利乐，其他众生也同样拥有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latin typeface="Abadi" panose="020B0604020104020204" pitchFamily="34" charset="0"/>
              </a:rPr>
              <a:t>为自己安乐付出的努力，为他众的安乐也应付出同样努力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latin typeface="Abadi" panose="020B0604020104020204" pitchFamily="34" charset="0"/>
              </a:rPr>
              <a:t>自己想要解除的痛苦，也要尽可能地解除他众之苦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latin typeface="Abadi" panose="020B0604020104020204" pitchFamily="34" charset="0"/>
              </a:rPr>
              <a:t>自己为安乐受用而喜悦对他众的安乐受用也要发自内心地喜欢。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latin typeface="Abadi" panose="020B0604020104020204" pitchFamily="34" charset="0"/>
            </a:endParaRPr>
          </a:p>
          <a:p>
            <a:r>
              <a:rPr lang="zh-CN" altLang="en-US" sz="6400" b="1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修自他相换菩提心</a:t>
            </a:r>
            <a:endParaRPr lang="en-US" altLang="zh-CN" sz="6400" b="1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 -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施受法：呼吸之间进行施与受的观想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-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自己遭遇不如意或痛苦时，观想把他们的苦难都成熟于自己的身上。自己享受幸福快乐时，观想众生都能有这份安乐。</a:t>
            </a:r>
            <a:endParaRPr lang="en-US" altLang="zh-CN" sz="48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1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：世尊转生在地狱中拉马车时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2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：世尊转生为商主匝哦（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e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）之女因踢打母亲头部受果报铁轮击头时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 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-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 恰卡瓦格西修习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«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修心八颂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»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（中第五颂的后半偈）：</a:t>
            </a:r>
            <a:r>
              <a:rPr lang="zh-CN" altLang="en-US" sz="4800" b="1" dirty="0">
                <a:solidFill>
                  <a:srgbClr val="00001A"/>
                </a:solidFill>
                <a:latin typeface="Abadi" panose="020B0604020104020204" pitchFamily="34" charset="0"/>
              </a:rPr>
              <a:t>亏损失败自取受，利益胜利奉献他</a:t>
            </a:r>
            <a:endParaRPr lang="en-US" altLang="zh-CN" sz="4800" b="1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     </a:t>
            </a:r>
          </a:p>
          <a:p>
            <a:r>
              <a:rPr lang="zh-CN" altLang="en-US" sz="6400" b="1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修自轻他重菩提心</a:t>
            </a:r>
            <a:r>
              <a:rPr lang="zh-CN" altLang="en-US" sz="64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：观想无论何种环境，其他众生的痛苦都成熟于自己身上，并能承受任何的不幸。</a:t>
            </a:r>
            <a:endParaRPr lang="en-US" altLang="zh-CN" sz="64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1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：仁慈瑜伽上师替狗挨打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2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：达玛日杰达班智达施自己的肉给邻居治病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3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：世尊转生为莲花国王时舍生投生为如河达鱼治愈国民的瘟疫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例子</a:t>
            </a: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4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：世尊投生为乌龟施给八万只蚊子血肉生命</a:t>
            </a:r>
            <a:endParaRPr lang="en-US" altLang="zh-CN" sz="48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例子</a:t>
            </a: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5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：世尊转生为宝髻国王为了保护其他众生，施予自己的血肉给罗刹（帝释天所变化）、让自己的王妃王子去服侍玛热贼仙人、施予自己的顶髻给敌国（难忍国）遣除疾疫饥荒。</a:t>
            </a:r>
            <a:endParaRPr lang="en-US" altLang="zh-CN" sz="48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</a:t>
            </a: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8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416981"/>
            <a:ext cx="7704856" cy="81672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-apple-system"/>
              </a:rPr>
              <a:t>行菩提心学处</a:t>
            </a:r>
            <a:r>
              <a:rPr lang="en-US" altLang="zh-CN" sz="3200" b="1" dirty="0">
                <a:solidFill>
                  <a:srgbClr val="000000"/>
                </a:solidFill>
                <a:latin typeface="-apple-system"/>
              </a:rPr>
              <a:t>-1</a:t>
            </a:r>
            <a:endParaRPr lang="zh-CN" altLang="en-US" sz="32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848" y="1437410"/>
            <a:ext cx="8229600" cy="49439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6400" b="1" dirty="0">
                <a:latin typeface="Abadi" panose="020B0604020104020204" pitchFamily="34" charset="0"/>
              </a:rPr>
              <a:t>布施</a:t>
            </a:r>
            <a:endParaRPr lang="en-US" altLang="zh-CN" sz="6400" b="1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dirty="0"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latin typeface="Abadi" panose="020B0604020104020204" pitchFamily="34" charset="0"/>
              </a:rPr>
              <a:t>财布施：普通布施、广大布施、极大布施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latin typeface="Abadi" panose="020B0604020104020204" pitchFamily="34" charset="0"/>
              </a:rPr>
              <a:t>法布施：在寂静处修行与以蒸发饶益众生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latin typeface="Abadi" panose="020B0604020104020204" pitchFamily="34" charset="0"/>
              </a:rPr>
              <a:t>无畏布施：一切有为的善法中，救护有情的生命，功德利益最大。</a:t>
            </a: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000" dirty="0">
              <a:latin typeface="Abadi" panose="020B0604020104020204" pitchFamily="34" charset="0"/>
            </a:endParaRPr>
          </a:p>
          <a:p>
            <a:r>
              <a:rPr lang="zh-CN" altLang="en-US" sz="7200" b="1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持戒</a:t>
            </a:r>
            <a:endParaRPr lang="en-US" altLang="zh-CN" sz="7200" b="1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严禁恶行戒</a:t>
            </a:r>
            <a:endParaRPr lang="en-US" altLang="zh-CN" sz="48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摄集善法戒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饶益有情戒</a:t>
            </a:r>
            <a:endParaRPr lang="en-US" altLang="zh-CN" sz="48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0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r>
              <a:rPr lang="zh-CN" altLang="en-US" sz="7200" b="1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安忍</a:t>
            </a:r>
            <a:endParaRPr lang="en-US" altLang="zh-CN" sz="7200" b="1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00001A"/>
                </a:solidFill>
                <a:latin typeface="Abadi" panose="020B0604020104020204" pitchFamily="34" charset="0"/>
              </a:rPr>
              <a:t>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忍辱他人邪行之安忍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忍耐求法苦行之安忍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不畏甚深法义之安忍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0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00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416981"/>
            <a:ext cx="7704856" cy="816723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-apple-system"/>
              </a:rPr>
              <a:t>行菩提心学处</a:t>
            </a:r>
            <a:r>
              <a:rPr lang="en-US" altLang="zh-CN" sz="3200" b="1" dirty="0">
                <a:solidFill>
                  <a:srgbClr val="000000"/>
                </a:solidFill>
                <a:latin typeface="-apple-system"/>
              </a:rPr>
              <a:t>-2</a:t>
            </a:r>
            <a:endParaRPr lang="zh-CN" altLang="en-US" sz="32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848" y="1437410"/>
            <a:ext cx="8229600" cy="49439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7200" b="1" dirty="0">
                <a:solidFill>
                  <a:srgbClr val="00001A"/>
                </a:solidFill>
                <a:latin typeface="Abadi" panose="020B0604020104020204" pitchFamily="34" charset="0"/>
              </a:rPr>
              <a:t>精进</a:t>
            </a:r>
            <a:endParaRPr lang="en-US" altLang="zh-CN" sz="7200" b="1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00001A"/>
                </a:solidFill>
                <a:latin typeface="Abadi" panose="020B0604020104020204" pitchFamily="34" charset="0"/>
              </a:rPr>
              <a:t>     </a:t>
            </a:r>
            <a:r>
              <a:rPr lang="zh-CN" altLang="en-US" sz="4800" b="0" i="0" dirty="0">
                <a:solidFill>
                  <a:srgbClr val="80808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擐甲精进</a:t>
            </a:r>
            <a:endParaRPr lang="en-US" altLang="zh-CN" sz="4800" b="0" i="0" dirty="0">
              <a:solidFill>
                <a:srgbClr val="808080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80808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</a:t>
            </a:r>
            <a:r>
              <a:rPr lang="zh-CN" altLang="en-US" sz="4800" dirty="0">
                <a:solidFill>
                  <a:srgbClr val="80808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加行精进</a:t>
            </a:r>
            <a:endParaRPr lang="en-US" altLang="zh-CN" sz="4800" dirty="0">
              <a:solidFill>
                <a:srgbClr val="80808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80808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 </a:t>
            </a:r>
            <a:r>
              <a:rPr lang="zh-CN" altLang="en-US" sz="4800" dirty="0">
                <a:solidFill>
                  <a:srgbClr val="80808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不满精进</a:t>
            </a: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1" dirty="0">
                <a:solidFill>
                  <a:srgbClr val="00001A"/>
                </a:solidFill>
                <a:latin typeface="Abadi" panose="020B0604020104020204" pitchFamily="34" charset="0"/>
              </a:rPr>
              <a:t>静虑</a:t>
            </a:r>
            <a:endParaRPr lang="en-US" altLang="zh-CN" sz="7200" b="1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00001A"/>
                </a:solidFill>
                <a:latin typeface="Abadi" panose="020B0604020104020204" pitchFamily="34" charset="0"/>
              </a:rPr>
              <a:t> 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静虑之必要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 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真实静虑：凡夫行静虑、义分别静虑、缘真如静虑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1" dirty="0">
                <a:solidFill>
                  <a:srgbClr val="00001A"/>
                </a:solidFill>
                <a:latin typeface="Abadi" panose="020B0604020104020204" pitchFamily="34" charset="0"/>
              </a:rPr>
              <a:t>智慧</a:t>
            </a:r>
            <a:endParaRPr lang="en-US" altLang="zh-CN" sz="7200" b="1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00001A"/>
                </a:solidFill>
                <a:latin typeface="Abadi" panose="020B0604020104020204" pitchFamily="34" charset="0"/>
              </a:rPr>
              <a:t> 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闻慧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 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思慧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dirty="0">
                <a:solidFill>
                  <a:srgbClr val="00001A"/>
                </a:solidFill>
                <a:latin typeface="Abadi" panose="020B0604020104020204" pitchFamily="34" charset="0"/>
              </a:rPr>
              <a:t>      </a:t>
            </a:r>
            <a:r>
              <a:rPr lang="zh-CN" altLang="en-US" sz="4800" dirty="0">
                <a:solidFill>
                  <a:srgbClr val="00001A"/>
                </a:solidFill>
                <a:latin typeface="Abadi" panose="020B0604020104020204" pitchFamily="34" charset="0"/>
              </a:rPr>
              <a:t>修慧</a:t>
            </a: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rgbClr val="00001A"/>
                </a:solidFill>
                <a:latin typeface="Abadi" panose="020B0604020104020204" pitchFamily="34" charset="0"/>
              </a:rPr>
              <a:t>   </a:t>
            </a:r>
            <a:r>
              <a:rPr lang="zh-CN" altLang="en-US" sz="4800" b="1" dirty="0">
                <a:solidFill>
                  <a:srgbClr val="00001A"/>
                </a:solidFill>
                <a:latin typeface="Abadi" panose="020B0604020104020204" pitchFamily="34" charset="0"/>
              </a:rPr>
              <a:t>另外四度： 方便度、力度、愿度、智度</a:t>
            </a:r>
            <a:endParaRPr lang="en-US" altLang="zh-CN" sz="4800" b="1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48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46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836892"/>
            <a:ext cx="8229600" cy="71972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latin typeface="Abadi" panose="020B0604020104020204" pitchFamily="34" charset="0"/>
              </a:rPr>
              <a:t>思考题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1196752"/>
            <a:ext cx="7139136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CA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、愿菩提心包括哪些？</a:t>
            </a:r>
            <a:endParaRPr lang="en-US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2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、分别简述愿菩提心的要义和修法</a:t>
            </a:r>
            <a:r>
              <a:rPr lang="en-CA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zh-CN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、本课愿菩提心部分的诸多公案例子中那个最能触动您？  </a:t>
            </a:r>
            <a:endParaRPr lang="en-US" altLang="zh-CN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zh-CN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4</a:t>
            </a: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行菩提心有哪几个？</a:t>
            </a:r>
            <a:endParaRPr lang="en-US" altLang="zh-CN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zh-CN" sz="1800" dirty="0"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5</a:t>
            </a:r>
            <a:r>
              <a:rPr lang="zh-CN" altLang="en-US" sz="1800" dirty="0"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 分述行菩提心的要义？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、自由分享讨论本课心得。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1800" dirty="0"/>
              <a:t>　　　　　　　　　　　　　　　　　　</a:t>
            </a:r>
            <a:r>
              <a:rPr lang="zh-CN" altLang="en-US" sz="2000" dirty="0"/>
              <a:t>　　　　　　　　　　　　　　　　　　　　　　　　　　　　　　　　　　　　　　　　　　　　　　　　　　　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229122" cy="133059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D2C32C4-9DE9-4591-A932-79263777FAB0}"/>
                  </a:ext>
                </a:extLst>
              </p14:cNvPr>
              <p14:cNvContentPartPr/>
              <p14:nvPr/>
            </p14:nvContentPartPr>
            <p14:xfrm>
              <a:off x="2451304" y="2362463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D2C32C4-9DE9-4591-A932-79263777FAB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42664" y="235346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390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9566</TotalTime>
  <Words>1010</Words>
  <Application>Microsoft Office PowerPoint</Application>
  <PresentationFormat>On-screen Show (4:3)</PresentationFormat>
  <Paragraphs>232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-apple-system</vt:lpstr>
      <vt:lpstr>Microsoft YaHei</vt:lpstr>
      <vt:lpstr>Microsoft YaHei</vt:lpstr>
      <vt:lpstr>Abadi</vt:lpstr>
      <vt:lpstr>Arial</vt:lpstr>
      <vt:lpstr>Calibri</vt:lpstr>
      <vt:lpstr>Office 主题​​</vt:lpstr>
      <vt:lpstr>2018 慧灯小组  发殊胜菩提心-愿行菩提心学处 2022-11-28</vt:lpstr>
      <vt:lpstr>发菩提心</vt:lpstr>
      <vt:lpstr>愿菩提心学处</vt:lpstr>
      <vt:lpstr>行菩提心学处-1</vt:lpstr>
      <vt:lpstr>行菩提心学处-2</vt:lpstr>
      <vt:lpstr>思考题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如何面对痛苦和幸福</dc:title>
  <dc:creator>user</dc:creator>
  <cp:lastModifiedBy>Administrator</cp:lastModifiedBy>
  <cp:revision>289</cp:revision>
  <dcterms:created xsi:type="dcterms:W3CDTF">2019-04-28T16:59:37Z</dcterms:created>
  <dcterms:modified xsi:type="dcterms:W3CDTF">2022-11-28T07:47:39Z</dcterms:modified>
</cp:coreProperties>
</file>