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21" roundtripDataSignature="AMtx7mgVIIi6wPco0Tb9nkMzDvxu2Jh1u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21" Type="http://customschemas.google.com/relationships/presentationmetadata" Target="metadata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6" Type="http://schemas.openxmlformats.org/officeDocument/2006/relationships/slide" Target="slides/slide2.xml"/><Relationship Id="rId18" Type="http://schemas.openxmlformats.org/officeDocument/2006/relationships/slide" Target="slides/slide14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zh-CN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9" name="Google Shape;139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df8cb6b15c_1_3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00" name="Google Shape;200;gdf8cb6b15c_1_3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df8cb6b15c_1_4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07" name="Google Shape;207;gdf8cb6b15c_1_4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df8cb6b15c_1_4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14" name="Google Shape;214;gdf8cb6b15c_1_4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df8cb6b15c_1_5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21" name="Google Shape;221;gdf8cb6b15c_1_5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df8cb6b15c_1_6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28" name="Google Shape;228;gdf8cb6b15c_1_6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df8cb6b15c_1_6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35" name="Google Shape;235;gdf8cb6b15c_1_6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c47ed5bc83_0_7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42" name="Google Shape;242;gc47ed5bc83_0_7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5" name="Google Shape;145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c47ed5bc83_0_1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1" name="Google Shape;151;gc47ed5bc83_0_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df8cb6b15c_1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8" name="Google Shape;158;gdf8cb6b15c_1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df8cb6b15c_1_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5" name="Google Shape;165;gdf8cb6b15c_1_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df8cb6b15c_1_1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2" name="Google Shape;172;gdf8cb6b15c_1_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df8cb6b15c_1_1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9" name="Google Shape;179;gdf8cb6b15c_1_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df8cb6b15c_1_2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86" name="Google Shape;186;gdf8cb6b15c_1_2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df8cb6b15c_1_3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93" name="Google Shape;193;gdf8cb6b15c_1_3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0"/>
          <p:cNvSpPr txBox="1"/>
          <p:nvPr>
            <p:ph type="ctrTitle"/>
          </p:nvPr>
        </p:nvSpPr>
        <p:spPr>
          <a:xfrm>
            <a:off x="1595269" y="1122363"/>
            <a:ext cx="9001462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Bookman Old Style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0"/>
          <p:cNvSpPr txBox="1"/>
          <p:nvPr>
            <p:ph idx="1" type="subTitle"/>
          </p:nvPr>
        </p:nvSpPr>
        <p:spPr>
          <a:xfrm>
            <a:off x="1595269" y="3602038"/>
            <a:ext cx="9001462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8" name="Google Shape;18;p20"/>
          <p:cNvSpPr txBox="1"/>
          <p:nvPr>
            <p:ph idx="10" type="dt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0"/>
          <p:cNvSpPr txBox="1"/>
          <p:nvPr>
            <p:ph idx="11" type="ftr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20"/>
          <p:cNvSpPr txBox="1"/>
          <p:nvPr>
            <p:ph idx="12" type="sldNum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anoramic Picture with Caption">
  <p:cSld name="Panoramic Picture with Caption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9"/>
          <p:cNvSpPr txBox="1"/>
          <p:nvPr>
            <p:ph type="title"/>
          </p:nvPr>
        </p:nvSpPr>
        <p:spPr>
          <a:xfrm>
            <a:off x="913806" y="4289372"/>
            <a:ext cx="10367564" cy="81935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ookman Old Style"/>
              <a:buNone/>
              <a:defRPr sz="2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29"/>
          <p:cNvSpPr/>
          <p:nvPr>
            <p:ph idx="2" type="pic"/>
          </p:nvPr>
        </p:nvSpPr>
        <p:spPr>
          <a:xfrm>
            <a:off x="913806" y="621321"/>
            <a:ext cx="10367564" cy="3379735"/>
          </a:xfrm>
          <a:prstGeom prst="rect">
            <a:avLst/>
          </a:prstGeom>
          <a:noFill/>
          <a:ln cap="sq" cmpd="sng" w="190500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5000" rotWithShape="0" algn="tl" dir="5400000" dist="18000">
              <a:srgbClr val="000000">
                <a:alpha val="40000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lvl="2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lvl="3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lvl="4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lvl="5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lvl="6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lvl="7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lvl="8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sp>
        <p:nvSpPr>
          <p:cNvPr id="75" name="Google Shape;75;p29"/>
          <p:cNvSpPr txBox="1"/>
          <p:nvPr>
            <p:ph idx="1" type="body"/>
          </p:nvPr>
        </p:nvSpPr>
        <p:spPr>
          <a:xfrm>
            <a:off x="913795" y="5108728"/>
            <a:ext cx="10365998" cy="6824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76" name="Google Shape;76;p29"/>
          <p:cNvSpPr txBox="1"/>
          <p:nvPr>
            <p:ph idx="10" type="dt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29"/>
          <p:cNvSpPr txBox="1"/>
          <p:nvPr>
            <p:ph idx="11" type="ftr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29"/>
          <p:cNvSpPr txBox="1"/>
          <p:nvPr>
            <p:ph idx="12" type="sldNum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aption">
  <p:cSld name="Title and Caption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30"/>
          <p:cNvSpPr txBox="1"/>
          <p:nvPr>
            <p:ph type="title"/>
          </p:nvPr>
        </p:nvSpPr>
        <p:spPr>
          <a:xfrm>
            <a:off x="913795" y="609600"/>
            <a:ext cx="10353762" cy="342485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Bookman Old Style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30"/>
          <p:cNvSpPr txBox="1"/>
          <p:nvPr>
            <p:ph idx="1" type="body"/>
          </p:nvPr>
        </p:nvSpPr>
        <p:spPr>
          <a:xfrm>
            <a:off x="913795" y="4204820"/>
            <a:ext cx="10353761" cy="159218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82" name="Google Shape;82;p30"/>
          <p:cNvSpPr txBox="1"/>
          <p:nvPr>
            <p:ph idx="10" type="dt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30"/>
          <p:cNvSpPr txBox="1"/>
          <p:nvPr>
            <p:ph idx="11" type="ftr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30"/>
          <p:cNvSpPr txBox="1"/>
          <p:nvPr>
            <p:ph idx="12" type="sldNum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 with Caption">
  <p:cSld name="Quote with Caption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31"/>
          <p:cNvSpPr txBox="1"/>
          <p:nvPr>
            <p:ph type="title"/>
          </p:nvPr>
        </p:nvSpPr>
        <p:spPr>
          <a:xfrm>
            <a:off x="1446212" y="609600"/>
            <a:ext cx="9302752" cy="29929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Bookman Old Style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31"/>
          <p:cNvSpPr txBox="1"/>
          <p:nvPr>
            <p:ph idx="1" type="body"/>
          </p:nvPr>
        </p:nvSpPr>
        <p:spPr>
          <a:xfrm>
            <a:off x="1720644" y="3610032"/>
            <a:ext cx="8752299" cy="4268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88" name="Google Shape;88;p31"/>
          <p:cNvSpPr txBox="1"/>
          <p:nvPr>
            <p:ph idx="2" type="body"/>
          </p:nvPr>
        </p:nvSpPr>
        <p:spPr>
          <a:xfrm>
            <a:off x="913794" y="4204821"/>
            <a:ext cx="10353762" cy="15863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89" name="Google Shape;89;p31"/>
          <p:cNvSpPr txBox="1"/>
          <p:nvPr>
            <p:ph idx="10" type="dt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31"/>
          <p:cNvSpPr txBox="1"/>
          <p:nvPr>
            <p:ph idx="11" type="ftr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p31"/>
          <p:cNvSpPr txBox="1"/>
          <p:nvPr>
            <p:ph idx="12" type="sldNum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  <p:sp>
        <p:nvSpPr>
          <p:cNvPr id="92" name="Google Shape;92;p31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Rockwell"/>
              <a:buNone/>
            </a:pPr>
            <a:r>
              <a:rPr b="0" i="0" lang="zh-CN" sz="80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“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31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Rockwell"/>
              <a:buNone/>
            </a:pPr>
            <a:r>
              <a:rPr b="0" i="0" lang="zh-CN" sz="80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”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ame Card">
  <p:cSld name="Name Card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32"/>
          <p:cNvSpPr txBox="1"/>
          <p:nvPr>
            <p:ph type="title"/>
          </p:nvPr>
        </p:nvSpPr>
        <p:spPr>
          <a:xfrm>
            <a:off x="913806" y="2126942"/>
            <a:ext cx="10355327" cy="251183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Bookman Old Style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6" name="Google Shape;96;p32"/>
          <p:cNvSpPr txBox="1"/>
          <p:nvPr>
            <p:ph idx="1" type="body"/>
          </p:nvPr>
        </p:nvSpPr>
        <p:spPr>
          <a:xfrm>
            <a:off x="913794" y="4650556"/>
            <a:ext cx="10353763" cy="11406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97" name="Google Shape;97;p32"/>
          <p:cNvSpPr txBox="1"/>
          <p:nvPr>
            <p:ph idx="10" type="dt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32"/>
          <p:cNvSpPr txBox="1"/>
          <p:nvPr>
            <p:ph idx="11" type="ftr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9" name="Google Shape;99;p32"/>
          <p:cNvSpPr txBox="1"/>
          <p:nvPr>
            <p:ph idx="12" type="sldNum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Column">
  <p:cSld name="3 Column"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3"/>
          <p:cNvSpPr txBox="1"/>
          <p:nvPr>
            <p:ph type="title"/>
          </p:nvPr>
        </p:nvSpPr>
        <p:spPr>
          <a:xfrm>
            <a:off x="913794" y="609600"/>
            <a:ext cx="10353762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2" name="Google Shape;102;p33"/>
          <p:cNvSpPr txBox="1"/>
          <p:nvPr>
            <p:ph idx="1" type="body"/>
          </p:nvPr>
        </p:nvSpPr>
        <p:spPr>
          <a:xfrm>
            <a:off x="913794" y="2088319"/>
            <a:ext cx="3298956" cy="82330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0" sz="24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03" name="Google Shape;103;p33"/>
          <p:cNvSpPr txBox="1"/>
          <p:nvPr>
            <p:ph idx="2" type="body"/>
          </p:nvPr>
        </p:nvSpPr>
        <p:spPr>
          <a:xfrm>
            <a:off x="913794" y="2911624"/>
            <a:ext cx="3298956" cy="28795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104" name="Google Shape;104;p33"/>
          <p:cNvSpPr txBox="1"/>
          <p:nvPr>
            <p:ph idx="3" type="body"/>
          </p:nvPr>
        </p:nvSpPr>
        <p:spPr>
          <a:xfrm>
            <a:off x="4444878" y="2088320"/>
            <a:ext cx="3298558" cy="82330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0" sz="24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05" name="Google Shape;105;p33"/>
          <p:cNvSpPr txBox="1"/>
          <p:nvPr>
            <p:ph idx="4" type="body"/>
          </p:nvPr>
        </p:nvSpPr>
        <p:spPr>
          <a:xfrm>
            <a:off x="4444878" y="2911624"/>
            <a:ext cx="3299821" cy="28795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106" name="Google Shape;106;p33"/>
          <p:cNvSpPr txBox="1"/>
          <p:nvPr>
            <p:ph idx="5" type="body"/>
          </p:nvPr>
        </p:nvSpPr>
        <p:spPr>
          <a:xfrm>
            <a:off x="7973298" y="2088320"/>
            <a:ext cx="3291211" cy="82330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0" sz="24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07" name="Google Shape;107;p33"/>
          <p:cNvSpPr txBox="1"/>
          <p:nvPr>
            <p:ph idx="6" type="body"/>
          </p:nvPr>
        </p:nvSpPr>
        <p:spPr>
          <a:xfrm>
            <a:off x="7976346" y="2911624"/>
            <a:ext cx="3291211" cy="28795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108" name="Google Shape;108;p33"/>
          <p:cNvSpPr txBox="1"/>
          <p:nvPr>
            <p:ph idx="10" type="dt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9" name="Google Shape;109;p33"/>
          <p:cNvSpPr txBox="1"/>
          <p:nvPr>
            <p:ph idx="11" type="ftr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0" name="Google Shape;110;p33"/>
          <p:cNvSpPr txBox="1"/>
          <p:nvPr>
            <p:ph idx="12" type="sldNum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Picture Column">
  <p:cSld name="3 Picture Column"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34"/>
          <p:cNvSpPr txBox="1"/>
          <p:nvPr>
            <p:ph type="title"/>
          </p:nvPr>
        </p:nvSpPr>
        <p:spPr>
          <a:xfrm>
            <a:off x="913795" y="609600"/>
            <a:ext cx="10353762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3" name="Google Shape;113;p34"/>
          <p:cNvSpPr txBox="1"/>
          <p:nvPr>
            <p:ph idx="1" type="body"/>
          </p:nvPr>
        </p:nvSpPr>
        <p:spPr>
          <a:xfrm>
            <a:off x="913795" y="4195899"/>
            <a:ext cx="3298955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0" sz="20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14" name="Google Shape;114;p34"/>
          <p:cNvSpPr/>
          <p:nvPr>
            <p:ph idx="2" type="pic"/>
          </p:nvPr>
        </p:nvSpPr>
        <p:spPr>
          <a:xfrm>
            <a:off x="1092020" y="2298987"/>
            <a:ext cx="2940050" cy="1524000"/>
          </a:xfrm>
          <a:prstGeom prst="roundRect">
            <a:avLst>
              <a:gd fmla="val 0" name="adj"/>
            </a:avLst>
          </a:prstGeom>
          <a:noFill/>
          <a:ln cap="sq" cmpd="sng" w="146050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5000" rotWithShape="0" algn="tl" dir="5400000" dist="18000">
              <a:srgbClr val="000000">
                <a:alpha val="40000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lvl="2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lvl="3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lvl="4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lvl="5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lvl="6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lvl="7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lvl="8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sp>
        <p:nvSpPr>
          <p:cNvPr id="115" name="Google Shape;115;p34"/>
          <p:cNvSpPr txBox="1"/>
          <p:nvPr>
            <p:ph idx="3" type="body"/>
          </p:nvPr>
        </p:nvSpPr>
        <p:spPr>
          <a:xfrm>
            <a:off x="913795" y="4772161"/>
            <a:ext cx="3298955" cy="10190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116" name="Google Shape;116;p34"/>
          <p:cNvSpPr txBox="1"/>
          <p:nvPr>
            <p:ph idx="4" type="body"/>
          </p:nvPr>
        </p:nvSpPr>
        <p:spPr>
          <a:xfrm>
            <a:off x="4442701" y="4195899"/>
            <a:ext cx="3298983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0" sz="20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17" name="Google Shape;117;p34"/>
          <p:cNvSpPr/>
          <p:nvPr>
            <p:ph idx="5" type="pic"/>
          </p:nvPr>
        </p:nvSpPr>
        <p:spPr>
          <a:xfrm>
            <a:off x="4568996" y="2298987"/>
            <a:ext cx="2930525" cy="1524000"/>
          </a:xfrm>
          <a:prstGeom prst="roundRect">
            <a:avLst>
              <a:gd fmla="val 0" name="adj"/>
            </a:avLst>
          </a:prstGeom>
          <a:noFill/>
          <a:ln cap="sq" cmpd="sng" w="146050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5000" rotWithShape="0" algn="tl" dir="5400000" dist="18000">
              <a:srgbClr val="000000">
                <a:alpha val="40000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lvl="2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lvl="3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lvl="4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lvl="5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lvl="6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lvl="7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lvl="8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sp>
        <p:nvSpPr>
          <p:cNvPr id="118" name="Google Shape;118;p34"/>
          <p:cNvSpPr txBox="1"/>
          <p:nvPr>
            <p:ph idx="6" type="body"/>
          </p:nvPr>
        </p:nvSpPr>
        <p:spPr>
          <a:xfrm>
            <a:off x="4441348" y="4772160"/>
            <a:ext cx="3300336" cy="10190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119" name="Google Shape;119;p34"/>
          <p:cNvSpPr txBox="1"/>
          <p:nvPr>
            <p:ph idx="7" type="body"/>
          </p:nvPr>
        </p:nvSpPr>
        <p:spPr>
          <a:xfrm>
            <a:off x="7973423" y="4195899"/>
            <a:ext cx="3289900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0" sz="20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20" name="Google Shape;120;p34"/>
          <p:cNvSpPr/>
          <p:nvPr>
            <p:ph idx="8" type="pic"/>
          </p:nvPr>
        </p:nvSpPr>
        <p:spPr>
          <a:xfrm>
            <a:off x="8152803" y="2298987"/>
            <a:ext cx="2932113" cy="1524000"/>
          </a:xfrm>
          <a:prstGeom prst="roundRect">
            <a:avLst>
              <a:gd fmla="val 0" name="adj"/>
            </a:avLst>
          </a:prstGeom>
          <a:noFill/>
          <a:ln cap="sq" cmpd="sng" w="146050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5000" rotWithShape="0" algn="tl" dir="5400000" dist="18000">
              <a:srgbClr val="000000">
                <a:alpha val="40000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lvl="2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lvl="3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lvl="4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lvl="5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lvl="6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lvl="7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lvl="8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sp>
        <p:nvSpPr>
          <p:cNvPr id="121" name="Google Shape;121;p34"/>
          <p:cNvSpPr txBox="1"/>
          <p:nvPr>
            <p:ph idx="9" type="body"/>
          </p:nvPr>
        </p:nvSpPr>
        <p:spPr>
          <a:xfrm>
            <a:off x="7973298" y="4772161"/>
            <a:ext cx="3294258" cy="10190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122" name="Google Shape;122;p34"/>
          <p:cNvSpPr txBox="1"/>
          <p:nvPr>
            <p:ph idx="10" type="dt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3" name="Google Shape;123;p34"/>
          <p:cNvSpPr txBox="1"/>
          <p:nvPr>
            <p:ph idx="11" type="ftr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4" name="Google Shape;124;p34"/>
          <p:cNvSpPr txBox="1"/>
          <p:nvPr>
            <p:ph idx="12" type="sldNum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_TEXT" type="vertTx">
  <p:cSld name="VERTICAL_TEXT"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35"/>
          <p:cNvSpPr txBox="1"/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7" name="Google Shape;127;p35"/>
          <p:cNvSpPr txBox="1"/>
          <p:nvPr>
            <p:ph idx="1" type="body"/>
          </p:nvPr>
        </p:nvSpPr>
        <p:spPr>
          <a:xfrm rot="5400000">
            <a:off x="4243108" y="-1233249"/>
            <a:ext cx="3695136" cy="10353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8" name="Google Shape;128;p35"/>
          <p:cNvSpPr txBox="1"/>
          <p:nvPr>
            <p:ph idx="10" type="dt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9" name="Google Shape;129;p35"/>
          <p:cNvSpPr txBox="1"/>
          <p:nvPr>
            <p:ph idx="11" type="ftr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0" name="Google Shape;130;p35"/>
          <p:cNvSpPr txBox="1"/>
          <p:nvPr>
            <p:ph idx="12" type="sldNum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_TITLE_AND_VERTICAL_TEXT" type="vertTitleAndTx">
  <p:cSld name="VERTICAL_TITLE_AND_VERTICAL_TEXT"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36"/>
          <p:cNvSpPr txBox="1"/>
          <p:nvPr>
            <p:ph type="title"/>
          </p:nvPr>
        </p:nvSpPr>
        <p:spPr>
          <a:xfrm rot="5400000">
            <a:off x="7405428" y="1929071"/>
            <a:ext cx="5181601" cy="254265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Bookman Old Style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3" name="Google Shape;133;p36"/>
          <p:cNvSpPr txBox="1"/>
          <p:nvPr>
            <p:ph idx="1" type="body"/>
          </p:nvPr>
        </p:nvSpPr>
        <p:spPr>
          <a:xfrm rot="5400000">
            <a:off x="2152346" y="-628953"/>
            <a:ext cx="5181601" cy="76587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4" name="Google Shape;134;p36"/>
          <p:cNvSpPr txBox="1"/>
          <p:nvPr>
            <p:ph idx="10" type="dt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5" name="Google Shape;135;p36"/>
          <p:cNvSpPr txBox="1"/>
          <p:nvPr>
            <p:ph idx="11" type="ftr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6" name="Google Shape;136;p36"/>
          <p:cNvSpPr txBox="1"/>
          <p:nvPr>
            <p:ph idx="12" type="sldNum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BJEC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1"/>
          <p:cNvSpPr txBox="1"/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21"/>
          <p:cNvSpPr txBox="1"/>
          <p:nvPr>
            <p:ph idx="1" type="body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21"/>
          <p:cNvSpPr txBox="1"/>
          <p:nvPr>
            <p:ph idx="10" type="dt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21"/>
          <p:cNvSpPr txBox="1"/>
          <p:nvPr>
            <p:ph idx="11" type="ftr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21"/>
          <p:cNvSpPr txBox="1"/>
          <p:nvPr>
            <p:ph idx="12" type="sldNum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_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2"/>
          <p:cNvSpPr txBox="1"/>
          <p:nvPr>
            <p:ph type="title"/>
          </p:nvPr>
        </p:nvSpPr>
        <p:spPr>
          <a:xfrm>
            <a:off x="1229244" y="657226"/>
            <a:ext cx="9733512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Bookman Old Style"/>
              <a:buNone/>
              <a:defRPr sz="3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22"/>
          <p:cNvSpPr txBox="1"/>
          <p:nvPr>
            <p:ph idx="1" type="body"/>
          </p:nvPr>
        </p:nvSpPr>
        <p:spPr>
          <a:xfrm>
            <a:off x="1229244" y="3602038"/>
            <a:ext cx="9733512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22"/>
          <p:cNvSpPr txBox="1"/>
          <p:nvPr>
            <p:ph idx="10" type="dt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22"/>
          <p:cNvSpPr txBox="1"/>
          <p:nvPr>
            <p:ph idx="11" type="ftr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22"/>
          <p:cNvSpPr txBox="1"/>
          <p:nvPr>
            <p:ph idx="12" type="sldNum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_OBJECTS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3"/>
          <p:cNvSpPr txBox="1"/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23"/>
          <p:cNvSpPr txBox="1"/>
          <p:nvPr>
            <p:ph idx="1" type="body"/>
          </p:nvPr>
        </p:nvSpPr>
        <p:spPr>
          <a:xfrm>
            <a:off x="913795" y="2088319"/>
            <a:ext cx="5106004" cy="37028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23"/>
          <p:cNvSpPr txBox="1"/>
          <p:nvPr>
            <p:ph idx="2" type="body"/>
          </p:nvPr>
        </p:nvSpPr>
        <p:spPr>
          <a:xfrm>
            <a:off x="6173403" y="2088319"/>
            <a:ext cx="5094154" cy="37028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23"/>
          <p:cNvSpPr txBox="1"/>
          <p:nvPr>
            <p:ph idx="10" type="dt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23"/>
          <p:cNvSpPr txBox="1"/>
          <p:nvPr>
            <p:ph idx="11" type="ftr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23"/>
          <p:cNvSpPr txBox="1"/>
          <p:nvPr>
            <p:ph idx="12" type="sldNum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_OBJECTS_WITH_TEXT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4"/>
          <p:cNvSpPr txBox="1"/>
          <p:nvPr>
            <p:ph type="title"/>
          </p:nvPr>
        </p:nvSpPr>
        <p:spPr>
          <a:xfrm>
            <a:off x="913795" y="609600"/>
            <a:ext cx="10353761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24"/>
          <p:cNvSpPr txBox="1"/>
          <p:nvPr>
            <p:ph idx="1" type="body"/>
          </p:nvPr>
        </p:nvSpPr>
        <p:spPr>
          <a:xfrm>
            <a:off x="1141804" y="2088320"/>
            <a:ext cx="4879199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24"/>
          <p:cNvSpPr txBox="1"/>
          <p:nvPr>
            <p:ph idx="2" type="body"/>
          </p:nvPr>
        </p:nvSpPr>
        <p:spPr>
          <a:xfrm>
            <a:off x="913795" y="2912232"/>
            <a:ext cx="5107208" cy="28789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24"/>
          <p:cNvSpPr txBox="1"/>
          <p:nvPr>
            <p:ph idx="3" type="body"/>
          </p:nvPr>
        </p:nvSpPr>
        <p:spPr>
          <a:xfrm>
            <a:off x="6402003" y="2088320"/>
            <a:ext cx="4865554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24"/>
          <p:cNvSpPr txBox="1"/>
          <p:nvPr>
            <p:ph idx="4" type="body"/>
          </p:nvPr>
        </p:nvSpPr>
        <p:spPr>
          <a:xfrm>
            <a:off x="6172200" y="2912232"/>
            <a:ext cx="5095357" cy="28789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24"/>
          <p:cNvSpPr txBox="1"/>
          <p:nvPr>
            <p:ph idx="10" type="dt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24"/>
          <p:cNvSpPr txBox="1"/>
          <p:nvPr>
            <p:ph idx="11" type="ftr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24"/>
          <p:cNvSpPr txBox="1"/>
          <p:nvPr>
            <p:ph idx="12" type="sldNum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_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5"/>
          <p:cNvSpPr txBox="1"/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25"/>
          <p:cNvSpPr txBox="1"/>
          <p:nvPr>
            <p:ph idx="10" type="dt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25"/>
          <p:cNvSpPr txBox="1"/>
          <p:nvPr>
            <p:ph idx="11" type="ftr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25"/>
          <p:cNvSpPr txBox="1"/>
          <p:nvPr>
            <p:ph idx="12" type="sldNum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6"/>
          <p:cNvSpPr txBox="1"/>
          <p:nvPr>
            <p:ph idx="10" type="dt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6"/>
          <p:cNvSpPr txBox="1"/>
          <p:nvPr>
            <p:ph idx="11" type="ftr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26"/>
          <p:cNvSpPr txBox="1"/>
          <p:nvPr>
            <p:ph idx="12" type="sldNum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BJECT_WITH_CAPTION_TEXT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7"/>
          <p:cNvSpPr txBox="1"/>
          <p:nvPr>
            <p:ph type="title"/>
          </p:nvPr>
        </p:nvSpPr>
        <p:spPr>
          <a:xfrm>
            <a:off x="917228" y="609600"/>
            <a:ext cx="3932237" cy="2362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ookman Old Style"/>
              <a:buNone/>
              <a:defRPr sz="2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7"/>
          <p:cNvSpPr txBox="1"/>
          <p:nvPr>
            <p:ph idx="1" type="body"/>
          </p:nvPr>
        </p:nvSpPr>
        <p:spPr>
          <a:xfrm>
            <a:off x="5078064" y="609600"/>
            <a:ext cx="6189492" cy="518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1" name="Google Shape;61;p27"/>
          <p:cNvSpPr txBox="1"/>
          <p:nvPr>
            <p:ph idx="2" type="body"/>
          </p:nvPr>
        </p:nvSpPr>
        <p:spPr>
          <a:xfrm>
            <a:off x="917228" y="2971800"/>
            <a:ext cx="3932237" cy="28193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2" name="Google Shape;62;p27"/>
          <p:cNvSpPr txBox="1"/>
          <p:nvPr>
            <p:ph idx="10" type="dt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7"/>
          <p:cNvSpPr txBox="1"/>
          <p:nvPr>
            <p:ph idx="11" type="ftr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27"/>
          <p:cNvSpPr txBox="1"/>
          <p:nvPr>
            <p:ph idx="12" type="sldNum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_WITH_CAPTION_TEXT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8"/>
          <p:cNvSpPr txBox="1"/>
          <p:nvPr>
            <p:ph type="title"/>
          </p:nvPr>
        </p:nvSpPr>
        <p:spPr>
          <a:xfrm>
            <a:off x="917227" y="609600"/>
            <a:ext cx="5929773" cy="2362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Bookman Old Style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8"/>
          <p:cNvSpPr/>
          <p:nvPr>
            <p:ph idx="2" type="pic"/>
          </p:nvPr>
        </p:nvSpPr>
        <p:spPr>
          <a:xfrm>
            <a:off x="7424804" y="758881"/>
            <a:ext cx="3255356" cy="4883038"/>
          </a:xfrm>
          <a:prstGeom prst="rect">
            <a:avLst/>
          </a:prstGeom>
          <a:noFill/>
          <a:ln cap="sq" cmpd="sng" w="190500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5000" rotWithShape="0" algn="tl" dir="5400000" dist="18000">
              <a:srgbClr val="000000">
                <a:alpha val="40000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lvl="2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lvl="3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lvl="4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lvl="5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lvl="6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lvl="7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lvl="8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sp>
        <p:nvSpPr>
          <p:cNvPr id="68" name="Google Shape;68;p28"/>
          <p:cNvSpPr txBox="1"/>
          <p:nvPr>
            <p:ph idx="1" type="body"/>
          </p:nvPr>
        </p:nvSpPr>
        <p:spPr>
          <a:xfrm>
            <a:off x="913794" y="2971800"/>
            <a:ext cx="5934950" cy="281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9" name="Google Shape;69;p28"/>
          <p:cNvSpPr txBox="1"/>
          <p:nvPr>
            <p:ph idx="10" type="dt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8"/>
          <p:cNvSpPr txBox="1"/>
          <p:nvPr>
            <p:ph idx="11" type="ftr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28"/>
          <p:cNvSpPr txBox="1"/>
          <p:nvPr>
            <p:ph idx="12" type="sldNum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4.xml"/><Relationship Id="rId19" Type="http://schemas.openxmlformats.org/officeDocument/2006/relationships/theme" Target="../theme/theme1.xml"/><Relationship Id="rId6" Type="http://schemas.openxmlformats.org/officeDocument/2006/relationships/slideLayout" Target="../slideLayouts/slideLayout5.xml"/><Relationship Id="rId18" Type="http://schemas.openxmlformats.org/officeDocument/2006/relationships/slideLayout" Target="../slideLayouts/slideLayout17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9"/>
          <p:cNvSpPr txBox="1"/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Bookman Old Style"/>
              <a:buNone/>
              <a:defRPr b="1" i="0" sz="3400" u="none" cap="none" strike="noStrike">
                <a:solidFill>
                  <a:schemeClr val="dk1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19"/>
          <p:cNvSpPr txBox="1"/>
          <p:nvPr>
            <p:ph idx="1" type="body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5600" lvl="0" marL="457200" marR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-342900" lvl="1" marL="9144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-330200" lvl="2" marL="13716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-317500" lvl="3" marL="18288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-304800" lvl="4" marL="22860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-304800" lvl="5" marL="27432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-304800" lvl="6" marL="32004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-304800" lvl="7" marL="36576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-304800" lvl="8" marL="41148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sp>
        <p:nvSpPr>
          <p:cNvPr id="12" name="Google Shape;12;p19"/>
          <p:cNvSpPr txBox="1"/>
          <p:nvPr>
            <p:ph idx="10" type="dt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sp>
        <p:nvSpPr>
          <p:cNvPr id="13" name="Google Shape;13;p19"/>
          <p:cNvSpPr txBox="1"/>
          <p:nvPr>
            <p:ph idx="11" type="ftr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sp>
        <p:nvSpPr>
          <p:cNvPr id="14" name="Google Shape;14;p19"/>
          <p:cNvSpPr txBox="1"/>
          <p:nvPr>
            <p:ph idx="12" type="sldNum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"/>
          <p:cNvSpPr txBox="1"/>
          <p:nvPr>
            <p:ph type="ctrTitle"/>
          </p:nvPr>
        </p:nvSpPr>
        <p:spPr>
          <a:xfrm>
            <a:off x="5876975" y="1010000"/>
            <a:ext cx="5981100" cy="4287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-43434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55555"/>
              </a:buClr>
              <a:buSzPct val="100000"/>
              <a:buFont typeface="Rockwell"/>
              <a:buChar char="●"/>
            </a:pPr>
            <a:r>
              <a:rPr lang="zh-CN" sz="3600">
                <a:solidFill>
                  <a:srgbClr val="555555"/>
                </a:solidFill>
                <a:latin typeface="Rockwell"/>
                <a:ea typeface="Rockwell"/>
                <a:cs typeface="Rockwell"/>
                <a:sym typeface="Rockwell"/>
              </a:rPr>
              <a:t>课前颂</a:t>
            </a:r>
            <a:endParaRPr sz="3600">
              <a:solidFill>
                <a:srgbClr val="555555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-43434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55555"/>
              </a:buClr>
              <a:buSzPct val="100000"/>
              <a:buFont typeface="Rockwell"/>
              <a:buChar char="●"/>
            </a:pPr>
            <a:r>
              <a:rPr lang="zh-CN" sz="3600">
                <a:solidFill>
                  <a:srgbClr val="555555"/>
                </a:solidFill>
                <a:latin typeface="Rockwell"/>
                <a:ea typeface="Rockwell"/>
                <a:cs typeface="Rockwell"/>
                <a:sym typeface="Rockwell"/>
              </a:rPr>
              <a:t>四谛 </a:t>
            </a:r>
            <a:r>
              <a:rPr lang="zh-CN" sz="3600">
                <a:solidFill>
                  <a:srgbClr val="555555"/>
                </a:solidFill>
                <a:latin typeface="Rockwell"/>
                <a:ea typeface="Rockwell"/>
                <a:cs typeface="Rockwell"/>
                <a:sym typeface="Rockwell"/>
              </a:rPr>
              <a:t>脱离生死的出路</a:t>
            </a:r>
            <a:r>
              <a:rPr lang="zh-CN" sz="3600">
                <a:solidFill>
                  <a:srgbClr val="555555"/>
                </a:solidFill>
                <a:latin typeface="Rockwell"/>
                <a:ea typeface="Rockwell"/>
                <a:cs typeface="Rockwell"/>
                <a:sym typeface="Rockwell"/>
              </a:rPr>
              <a:t>（一）</a:t>
            </a:r>
            <a:endParaRPr sz="3600">
              <a:solidFill>
                <a:srgbClr val="555555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-43434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55555"/>
              </a:buClr>
              <a:buSzPct val="100000"/>
              <a:buFont typeface="Rockwell"/>
              <a:buChar char="●"/>
            </a:pPr>
            <a:r>
              <a:rPr lang="zh-CN" sz="3600">
                <a:solidFill>
                  <a:srgbClr val="555555"/>
                </a:solidFill>
                <a:latin typeface="Rockwell"/>
                <a:ea typeface="Rockwell"/>
                <a:cs typeface="Rockwell"/>
                <a:sym typeface="Rockwell"/>
              </a:rPr>
              <a:t>串讲</a:t>
            </a:r>
            <a:endParaRPr sz="3600">
              <a:solidFill>
                <a:srgbClr val="555555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-43434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55555"/>
              </a:buClr>
              <a:buSzPct val="100000"/>
              <a:buFont typeface="Rockwell"/>
              <a:buChar char="●"/>
            </a:pPr>
            <a:r>
              <a:rPr lang="zh-CN" sz="3600">
                <a:solidFill>
                  <a:srgbClr val="555555"/>
                </a:solidFill>
                <a:latin typeface="Rockwell"/>
                <a:ea typeface="Rockwell"/>
                <a:cs typeface="Rockwell"/>
                <a:sym typeface="Rockwell"/>
              </a:rPr>
              <a:t>法义讨论</a:t>
            </a:r>
            <a:endParaRPr sz="3600">
              <a:solidFill>
                <a:srgbClr val="555555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-43434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55555"/>
              </a:buClr>
              <a:buSzPct val="100000"/>
              <a:buFont typeface="Rockwell"/>
              <a:buChar char="●"/>
            </a:pPr>
            <a:r>
              <a:rPr lang="zh-CN" sz="3600">
                <a:solidFill>
                  <a:srgbClr val="555555"/>
                </a:solidFill>
                <a:latin typeface="Rockwell"/>
                <a:ea typeface="Rockwell"/>
                <a:cs typeface="Rockwell"/>
                <a:sym typeface="Rockwell"/>
              </a:rPr>
              <a:t>课后回向</a:t>
            </a:r>
            <a:endParaRPr sz="3600">
              <a:solidFill>
                <a:srgbClr val="555555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pic>
        <p:nvPicPr>
          <p:cNvPr id="142" name="Google Shape;142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2" y="0"/>
            <a:ext cx="4781725" cy="6858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df8cb6b15c_1_36"/>
          <p:cNvSpPr txBox="1"/>
          <p:nvPr>
            <p:ph type="ctrTitle"/>
          </p:nvPr>
        </p:nvSpPr>
        <p:spPr>
          <a:xfrm>
            <a:off x="1720750" y="720350"/>
            <a:ext cx="8553900" cy="1422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3000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3000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3000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300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二、四谛的</a:t>
            </a:r>
            <a:r>
              <a:rPr lang="zh-CN" sz="300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概述</a:t>
            </a:r>
            <a:endParaRPr sz="3000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t/>
            </a:r>
            <a:endParaRPr sz="4000">
              <a:solidFill>
                <a:srgbClr val="555555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pic>
        <p:nvPicPr>
          <p:cNvPr id="203" name="Google Shape;203;gdf8cb6b15c_1_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7375" y="373050"/>
            <a:ext cx="970000" cy="97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Google Shape;204;gdf8cb6b15c_1_36"/>
          <p:cNvSpPr txBox="1"/>
          <p:nvPr/>
        </p:nvSpPr>
        <p:spPr>
          <a:xfrm>
            <a:off x="1083450" y="1519600"/>
            <a:ext cx="10025100" cy="487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3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zh-CN" sz="2400">
                <a:solidFill>
                  <a:srgbClr val="222222"/>
                </a:solidFill>
              </a:rPr>
              <a:t>11.这一系列的问题最前面，必须要清楚的知道病的来源与问题。同样的，我们首先要知道生命轮回是什么样子，等一系列的问题。知道了以后，有办法解决轮回</a:t>
            </a:r>
            <a:endParaRPr b="1" sz="2400">
              <a:solidFill>
                <a:srgbClr val="222222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3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zh-CN" sz="2400">
                <a:solidFill>
                  <a:srgbClr val="222222"/>
                </a:solidFill>
              </a:rPr>
              <a:t>12.苦谛是所知，集谛是所断，道谛是所修，灭谛是所获。</a:t>
            </a:r>
            <a:endParaRPr b="1" sz="2400">
              <a:solidFill>
                <a:srgbClr val="222222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3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zh-CN" sz="2400">
                <a:solidFill>
                  <a:srgbClr val="222222"/>
                </a:solidFill>
              </a:rPr>
              <a:t>13.生老病死的根源是集谛，生病的时候需要吃药，那我们需要修行正法，跟我们的烦恼，执着走相反的路。这样就有可能推翻它，这个就是道谛，修了道谛的结果是什么？病人吃药的结果就是获得健康，同样的我们修行的结果就是解决生老病死。大乘菩萨不但解决自己的问题，而且要解决所有众生的生老病死的问题。</a:t>
            </a:r>
            <a:endParaRPr b="1" sz="2400">
              <a:solidFill>
                <a:srgbClr val="222222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df8cb6b15c_1_42"/>
          <p:cNvSpPr txBox="1"/>
          <p:nvPr>
            <p:ph type="ctrTitle"/>
          </p:nvPr>
        </p:nvSpPr>
        <p:spPr>
          <a:xfrm>
            <a:off x="1720750" y="720350"/>
            <a:ext cx="8553900" cy="1422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3000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3000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3000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300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二、四谛的</a:t>
            </a:r>
            <a:r>
              <a:rPr lang="zh-CN" sz="300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概述</a:t>
            </a:r>
            <a:endParaRPr sz="3000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t/>
            </a:r>
            <a:endParaRPr sz="4000">
              <a:solidFill>
                <a:srgbClr val="555555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pic>
        <p:nvPicPr>
          <p:cNvPr id="210" name="Google Shape;210;gdf8cb6b15c_1_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7375" y="373050"/>
            <a:ext cx="970000" cy="97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11" name="Google Shape;211;gdf8cb6b15c_1_42"/>
          <p:cNvSpPr txBox="1"/>
          <p:nvPr/>
        </p:nvSpPr>
        <p:spPr>
          <a:xfrm>
            <a:off x="1083450" y="1519600"/>
            <a:ext cx="10025100" cy="229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3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zh-CN" sz="2400">
                <a:solidFill>
                  <a:srgbClr val="222222"/>
                </a:solidFill>
              </a:rPr>
              <a:t>14.佛菩萨度众生的能力愿力，永远不会停止，时时刻刻都在度有缘的众生。所以，佛可以度很多众生，但是不可能所有的众生都度尽，能度一个算一个</a:t>
            </a:r>
            <a:endParaRPr b="1" sz="2400">
              <a:solidFill>
                <a:srgbClr val="222222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3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2400">
              <a:solidFill>
                <a:srgbClr val="222222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df8cb6b15c_1_48"/>
          <p:cNvSpPr txBox="1"/>
          <p:nvPr>
            <p:ph type="ctrTitle"/>
          </p:nvPr>
        </p:nvSpPr>
        <p:spPr>
          <a:xfrm>
            <a:off x="1720750" y="720350"/>
            <a:ext cx="8553900" cy="1422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3000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3000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3000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300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三、四谛的广</a:t>
            </a:r>
            <a:r>
              <a:rPr lang="zh-CN" sz="300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述</a:t>
            </a:r>
            <a:endParaRPr sz="3000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t/>
            </a:r>
            <a:endParaRPr sz="4000">
              <a:solidFill>
                <a:srgbClr val="555555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pic>
        <p:nvPicPr>
          <p:cNvPr id="217" name="Google Shape;217;gdf8cb6b15c_1_4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7375" y="373050"/>
            <a:ext cx="970000" cy="97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18" name="Google Shape;218;gdf8cb6b15c_1_48"/>
          <p:cNvSpPr txBox="1"/>
          <p:nvPr/>
        </p:nvSpPr>
        <p:spPr>
          <a:xfrm>
            <a:off x="1083450" y="1519600"/>
            <a:ext cx="10025100" cy="452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3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zh-CN" sz="2400">
                <a:solidFill>
                  <a:srgbClr val="222222"/>
                </a:solidFill>
              </a:rPr>
              <a:t>1.我们对苦谛要有正确的认识：分密宗与显宗</a:t>
            </a:r>
            <a:endParaRPr b="1" sz="2400">
              <a:solidFill>
                <a:srgbClr val="222222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3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zh-CN" sz="2400">
                <a:solidFill>
                  <a:srgbClr val="222222"/>
                </a:solidFill>
              </a:rPr>
              <a:t>2.这里讲的是小乘和大乘共同的观点</a:t>
            </a:r>
            <a:endParaRPr b="1" sz="2400">
              <a:solidFill>
                <a:srgbClr val="222222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3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zh-CN" sz="2400">
                <a:solidFill>
                  <a:srgbClr val="222222"/>
                </a:solidFill>
              </a:rPr>
              <a:t>3.四谛每一个都有四种行相。行相是什么？比如说，人的整个脸是苦谛，然后再细解他的眼睛、鼻子、耳朵就叫作行相。</a:t>
            </a:r>
            <a:endParaRPr b="1" sz="2400">
              <a:solidFill>
                <a:srgbClr val="222222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3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zh-CN" sz="2400">
                <a:solidFill>
                  <a:srgbClr val="222222"/>
                </a:solidFill>
              </a:rPr>
              <a:t>4.苦谛有四种行相：无常、痛苦、无我、空性。这四个是非常的重要</a:t>
            </a:r>
            <a:endParaRPr b="1" sz="2400">
              <a:solidFill>
                <a:srgbClr val="222222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3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2400">
              <a:solidFill>
                <a:srgbClr val="222222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df8cb6b15c_1_54"/>
          <p:cNvSpPr txBox="1"/>
          <p:nvPr>
            <p:ph type="ctrTitle"/>
          </p:nvPr>
        </p:nvSpPr>
        <p:spPr>
          <a:xfrm>
            <a:off x="1720750" y="720350"/>
            <a:ext cx="8553900" cy="1422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3000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3000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3000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300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三、四谛的广述</a:t>
            </a:r>
            <a:endParaRPr sz="3000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t/>
            </a:r>
            <a:endParaRPr sz="4000">
              <a:solidFill>
                <a:srgbClr val="555555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pic>
        <p:nvPicPr>
          <p:cNvPr id="224" name="Google Shape;224;gdf8cb6b15c_1_5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7375" y="373050"/>
            <a:ext cx="970000" cy="97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25" name="Google Shape;225;gdf8cb6b15c_1_54"/>
          <p:cNvSpPr txBox="1"/>
          <p:nvPr/>
        </p:nvSpPr>
        <p:spPr>
          <a:xfrm>
            <a:off x="1083450" y="1519600"/>
            <a:ext cx="10025100" cy="49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3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zh-CN" sz="2400">
                <a:solidFill>
                  <a:srgbClr val="222222"/>
                </a:solidFill>
              </a:rPr>
              <a:t>5.凡夫因为有了业和烦恼，才来到这个世界上的。除了佛菩萨以外，凡夫人都是没有任何自由地来到这个世界上的。</a:t>
            </a:r>
            <a:endParaRPr b="1" sz="2400">
              <a:solidFill>
                <a:srgbClr val="222222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3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zh-CN" sz="2400">
                <a:solidFill>
                  <a:srgbClr val="222222"/>
                </a:solidFill>
              </a:rPr>
              <a:t>6.因为有了轮回的因，愿意不愿意都要去投生，所以因具备了之后，就会有果。</a:t>
            </a:r>
            <a:endParaRPr b="1" sz="2400">
              <a:solidFill>
                <a:srgbClr val="222222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3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zh-CN" sz="2400">
                <a:solidFill>
                  <a:srgbClr val="222222"/>
                </a:solidFill>
              </a:rPr>
              <a:t>7.我们为了解决生老病死的问题，所以去观察苦谛，就是为了断除苦谛</a:t>
            </a:r>
            <a:endParaRPr b="1" sz="2400">
              <a:solidFill>
                <a:srgbClr val="222222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3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zh-CN" sz="2400">
                <a:solidFill>
                  <a:srgbClr val="222222"/>
                </a:solidFill>
              </a:rPr>
              <a:t>8.凡夫流转轮回的根本原因就是我执-产生贪嗔痴</a:t>
            </a:r>
            <a:endParaRPr b="1" sz="2400">
              <a:solidFill>
                <a:srgbClr val="222222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3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zh-CN" sz="2400">
                <a:solidFill>
                  <a:srgbClr val="222222"/>
                </a:solidFill>
              </a:rPr>
              <a:t>9.所有的根源不在外面，就是在每个人的心里面。</a:t>
            </a:r>
            <a:endParaRPr b="1" sz="2400">
              <a:solidFill>
                <a:srgbClr val="222222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df8cb6b15c_1_60"/>
          <p:cNvSpPr txBox="1"/>
          <p:nvPr>
            <p:ph type="ctrTitle"/>
          </p:nvPr>
        </p:nvSpPr>
        <p:spPr>
          <a:xfrm>
            <a:off x="1720750" y="720350"/>
            <a:ext cx="8553900" cy="1422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3000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3000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3000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300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三、四谛的广述</a:t>
            </a:r>
            <a:endParaRPr sz="3000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t/>
            </a:r>
            <a:endParaRPr sz="4000">
              <a:solidFill>
                <a:srgbClr val="555555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pic>
        <p:nvPicPr>
          <p:cNvPr id="231" name="Google Shape;231;gdf8cb6b15c_1_6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7375" y="373050"/>
            <a:ext cx="970000" cy="97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32" name="Google Shape;232;gdf8cb6b15c_1_60"/>
          <p:cNvSpPr txBox="1"/>
          <p:nvPr/>
        </p:nvSpPr>
        <p:spPr>
          <a:xfrm>
            <a:off x="1083450" y="1519600"/>
            <a:ext cx="10025100" cy="452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3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zh-CN" sz="2400">
                <a:solidFill>
                  <a:srgbClr val="222222"/>
                </a:solidFill>
              </a:rPr>
              <a:t>10.佛教虽然不否定鬼神的存在，3千大千世界的鬼神都不可能让我们流转轮回，每个人潜在心中的我执才是世界上最大的魔鬼。</a:t>
            </a:r>
            <a:endParaRPr b="1" sz="2400">
              <a:solidFill>
                <a:srgbClr val="222222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3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zh-CN" sz="2400">
                <a:solidFill>
                  <a:srgbClr val="222222"/>
                </a:solidFill>
              </a:rPr>
              <a:t>11.如果我们不想再继续走轮回的路，必须先将此魔消灭。</a:t>
            </a:r>
            <a:endParaRPr b="1" sz="2400">
              <a:solidFill>
                <a:srgbClr val="222222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3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zh-CN" sz="2400">
                <a:solidFill>
                  <a:srgbClr val="222222"/>
                </a:solidFill>
              </a:rPr>
              <a:t>12.出离心可以帮助我们处理一些比较粗大的问题</a:t>
            </a:r>
            <a:endParaRPr b="1" sz="2400">
              <a:solidFill>
                <a:srgbClr val="222222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3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zh-CN" sz="2400">
                <a:solidFill>
                  <a:srgbClr val="222222"/>
                </a:solidFill>
              </a:rPr>
              <a:t>13.菩提心解决较细的问题</a:t>
            </a:r>
            <a:endParaRPr b="1" sz="2400">
              <a:solidFill>
                <a:srgbClr val="222222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3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zh-CN" sz="2400">
                <a:solidFill>
                  <a:srgbClr val="222222"/>
                </a:solidFill>
              </a:rPr>
              <a:t>14.最细微的我执，唯有无我和空性的修法才能尽除</a:t>
            </a:r>
            <a:endParaRPr b="1" sz="2400">
              <a:solidFill>
                <a:srgbClr val="222222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df8cb6b15c_1_66"/>
          <p:cNvSpPr txBox="1"/>
          <p:nvPr>
            <p:ph type="ctrTitle"/>
          </p:nvPr>
        </p:nvSpPr>
        <p:spPr>
          <a:xfrm>
            <a:off x="1720750" y="720350"/>
            <a:ext cx="8553900" cy="1422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3000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3000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3000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300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三、四谛的广述</a:t>
            </a:r>
            <a:endParaRPr sz="3000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t/>
            </a:r>
            <a:endParaRPr sz="4000">
              <a:solidFill>
                <a:srgbClr val="555555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pic>
        <p:nvPicPr>
          <p:cNvPr id="238" name="Google Shape;238;gdf8cb6b15c_1_6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7375" y="373050"/>
            <a:ext cx="970000" cy="97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39" name="Google Shape;239;gdf8cb6b15c_1_66"/>
          <p:cNvSpPr txBox="1"/>
          <p:nvPr/>
        </p:nvSpPr>
        <p:spPr>
          <a:xfrm>
            <a:off x="1083450" y="1519600"/>
            <a:ext cx="10025100" cy="40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3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zh-CN" sz="2400">
                <a:solidFill>
                  <a:srgbClr val="222222"/>
                </a:solidFill>
              </a:rPr>
              <a:t>15.所以四种行相必须有无我和空性,</a:t>
            </a:r>
            <a:r>
              <a:rPr b="1" lang="zh-CN" sz="2400">
                <a:solidFill>
                  <a:srgbClr val="222222"/>
                </a:solidFill>
              </a:rPr>
              <a:t>无常与痛苦这两个行相能让我们生起出离心</a:t>
            </a:r>
            <a:endParaRPr b="1" sz="2400">
              <a:solidFill>
                <a:srgbClr val="222222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3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zh-CN" sz="2400">
                <a:solidFill>
                  <a:srgbClr val="222222"/>
                </a:solidFill>
              </a:rPr>
              <a:t>16.无我与空性则让我们有无我的见解—世界究竟的真理只有一个。能车底推翻这些执着的方法，就是出离心、菩提心和空性见。</a:t>
            </a:r>
            <a:endParaRPr b="1" sz="2400">
              <a:solidFill>
                <a:srgbClr val="222222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3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zh-CN" sz="2400">
                <a:solidFill>
                  <a:srgbClr val="222222"/>
                </a:solidFill>
              </a:rPr>
              <a:t>17.从开始修炼到认知道无我的这一系列的过程，就是道谛</a:t>
            </a:r>
            <a:endParaRPr b="1" sz="2400">
              <a:solidFill>
                <a:srgbClr val="222222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3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zh-CN" sz="2400">
                <a:solidFill>
                  <a:srgbClr val="222222"/>
                </a:solidFill>
              </a:rPr>
              <a:t>18.只讲苦谛四种行相的原因</a:t>
            </a:r>
            <a:endParaRPr b="1" sz="2400">
              <a:solidFill>
                <a:srgbClr val="222222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4" name="Google Shape;244;gc47ed5bc83_0_7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7375" y="373050"/>
            <a:ext cx="970000" cy="97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45" name="Google Shape;245;gc47ed5bc83_0_75"/>
          <p:cNvSpPr txBox="1"/>
          <p:nvPr/>
        </p:nvSpPr>
        <p:spPr>
          <a:xfrm>
            <a:off x="1006800" y="1562350"/>
            <a:ext cx="10025100" cy="318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zh-CN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r>
              <a:rPr b="1" i="0" lang="zh-CN" sz="2400" u="none" cap="none" strike="noStrike">
                <a:solidFill>
                  <a:schemeClr val="dk1"/>
                </a:solidFill>
                <a:latin typeface="SimSun"/>
                <a:ea typeface="SimSun"/>
                <a:cs typeface="SimSun"/>
                <a:sym typeface="SimSun"/>
              </a:rPr>
              <a:t> </a:t>
            </a:r>
            <a:r>
              <a:rPr b="1" i="0" lang="zh-CN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本期法义的学习，自己有哪些新的收获？</a:t>
            </a:r>
            <a:endParaRPr b="1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zh-CN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1" i="0" lang="zh-CN" sz="2400" u="none" cap="none" strike="noStrike">
                <a:solidFill>
                  <a:schemeClr val="dk1"/>
                </a:solidFill>
                <a:latin typeface="SimSun"/>
                <a:ea typeface="SimSun"/>
                <a:cs typeface="SimSun"/>
                <a:sym typeface="SimSun"/>
              </a:rPr>
              <a:t> </a:t>
            </a:r>
            <a:r>
              <a:rPr b="1" lang="zh-CN" sz="2400">
                <a:solidFill>
                  <a:schemeClr val="dk1"/>
                </a:solidFill>
              </a:rPr>
              <a:t>四谛分别是什么？</a:t>
            </a:r>
            <a:endParaRPr b="1" sz="24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zh-CN" sz="2400">
                <a:solidFill>
                  <a:schemeClr val="dk1"/>
                </a:solidFill>
              </a:rPr>
              <a:t>3.苦谛的主要四种行相是什么？</a:t>
            </a:r>
            <a:endParaRPr b="1" sz="24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zh-CN" sz="2400">
                <a:solidFill>
                  <a:schemeClr val="dk1"/>
                </a:solidFill>
              </a:rPr>
              <a:t>4.我们自己如何打算彻底的解决生老病死的问题？计划是什么？打算如何进行？</a:t>
            </a:r>
            <a:endParaRPr b="1" sz="2400">
              <a:solidFill>
                <a:schemeClr val="dk1"/>
              </a:solidFill>
            </a:endParaRPr>
          </a:p>
        </p:txBody>
      </p:sp>
      <p:sp>
        <p:nvSpPr>
          <p:cNvPr id="246" name="Google Shape;246;gc47ed5bc83_0_75"/>
          <p:cNvSpPr txBox="1"/>
          <p:nvPr/>
        </p:nvSpPr>
        <p:spPr>
          <a:xfrm>
            <a:off x="2051700" y="619450"/>
            <a:ext cx="71985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0" lang="zh-CN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思考题</a:t>
            </a:r>
            <a:endParaRPr b="0" i="0" sz="3000" u="none" cap="none" strike="noStrike">
              <a:solidFill>
                <a:srgbClr val="222222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"/>
          <p:cNvSpPr txBox="1"/>
          <p:nvPr>
            <p:ph type="ctrTitle"/>
          </p:nvPr>
        </p:nvSpPr>
        <p:spPr>
          <a:xfrm>
            <a:off x="598800" y="1789375"/>
            <a:ext cx="10994400" cy="2787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360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4000">
              <a:solidFill>
                <a:srgbClr val="555555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lnSpc>
                <a:spcPct val="150000"/>
              </a:lnSpc>
              <a:spcBef>
                <a:spcPts val="360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4000">
              <a:solidFill>
                <a:srgbClr val="555555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sz="3600">
                <a:solidFill>
                  <a:srgbClr val="555555"/>
                </a:solidFill>
                <a:latin typeface="Rockwell"/>
                <a:ea typeface="Rockwell"/>
                <a:cs typeface="Rockwell"/>
                <a:sym typeface="Rockwell"/>
              </a:rPr>
              <a:t>四谛 脱离生死的出路（一）</a:t>
            </a:r>
            <a:endParaRPr sz="3600">
              <a:solidFill>
                <a:srgbClr val="555555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t/>
            </a:r>
            <a:endParaRPr sz="3600">
              <a:solidFill>
                <a:srgbClr val="555555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t/>
            </a:r>
            <a:endParaRPr sz="1800">
              <a:solidFill>
                <a:srgbClr val="555555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pic>
        <p:nvPicPr>
          <p:cNvPr id="148" name="Google Shape;148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7375" y="373050"/>
            <a:ext cx="970000" cy="97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c47ed5bc83_0_17"/>
          <p:cNvSpPr txBox="1"/>
          <p:nvPr>
            <p:ph type="ctrTitle"/>
          </p:nvPr>
        </p:nvSpPr>
        <p:spPr>
          <a:xfrm>
            <a:off x="3172150" y="745275"/>
            <a:ext cx="6990300" cy="1422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3000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3000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3000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300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一、</a:t>
            </a:r>
            <a:r>
              <a:rPr lang="zh-CN" sz="300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二谛与四谛的区别</a:t>
            </a:r>
            <a:endParaRPr sz="3000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t/>
            </a:r>
            <a:endParaRPr sz="4000">
              <a:solidFill>
                <a:srgbClr val="555555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pic>
        <p:nvPicPr>
          <p:cNvPr id="154" name="Google Shape;154;gc47ed5bc83_0_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7375" y="373050"/>
            <a:ext cx="970000" cy="97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gc47ed5bc83_0_17"/>
          <p:cNvSpPr txBox="1"/>
          <p:nvPr/>
        </p:nvSpPr>
        <p:spPr>
          <a:xfrm>
            <a:off x="1075775" y="1902050"/>
            <a:ext cx="10025100" cy="40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3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zh-CN" sz="2400">
                <a:solidFill>
                  <a:srgbClr val="222222"/>
                </a:solidFill>
              </a:rPr>
              <a:t>1.二谛主要是讲见解，四谛主要讲的是修持的方法</a:t>
            </a:r>
            <a:endParaRPr b="1" sz="2400">
              <a:solidFill>
                <a:srgbClr val="222222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3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zh-CN" sz="2400">
                <a:solidFill>
                  <a:srgbClr val="222222"/>
                </a:solidFill>
              </a:rPr>
              <a:t>2.二谛与四谛是佛教里面比较基本的常识，学佛的人需要了解这些</a:t>
            </a:r>
            <a:endParaRPr b="1" sz="2400">
              <a:solidFill>
                <a:srgbClr val="222222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3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zh-CN" sz="2400">
                <a:solidFill>
                  <a:srgbClr val="222222"/>
                </a:solidFill>
              </a:rPr>
              <a:t>3.如果不学理论，只是专修的话也可以，但是修行人需要智慧，没有智慧除了一些非常虔诚的人以外，会出现差错。这些智慧会帮助我们，鼓励我们的。</a:t>
            </a:r>
            <a:endParaRPr b="1" sz="2400">
              <a:solidFill>
                <a:srgbClr val="222222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3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zh-CN" sz="2400">
                <a:solidFill>
                  <a:srgbClr val="222222"/>
                </a:solidFill>
              </a:rPr>
              <a:t>4.这些是修行人不可缺少的佛法的常识，所以我们需要学习四谛</a:t>
            </a:r>
            <a:endParaRPr b="1" sz="2400">
              <a:solidFill>
                <a:srgbClr val="222222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df8cb6b15c_1_0"/>
          <p:cNvSpPr txBox="1"/>
          <p:nvPr>
            <p:ph type="ctrTitle"/>
          </p:nvPr>
        </p:nvSpPr>
        <p:spPr>
          <a:xfrm>
            <a:off x="3172150" y="745275"/>
            <a:ext cx="6990300" cy="1422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3000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3000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3000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300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一、二谛与四谛的区别</a:t>
            </a:r>
            <a:endParaRPr sz="3000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t/>
            </a:r>
            <a:endParaRPr sz="4000">
              <a:solidFill>
                <a:srgbClr val="555555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pic>
        <p:nvPicPr>
          <p:cNvPr id="161" name="Google Shape;161;gdf8cb6b15c_1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7375" y="373050"/>
            <a:ext cx="970000" cy="97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gdf8cb6b15c_1_0"/>
          <p:cNvSpPr txBox="1"/>
          <p:nvPr/>
        </p:nvSpPr>
        <p:spPr>
          <a:xfrm>
            <a:off x="1075775" y="1902050"/>
            <a:ext cx="10025100" cy="491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3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zh-CN" sz="2400">
                <a:solidFill>
                  <a:srgbClr val="222222"/>
                </a:solidFill>
              </a:rPr>
              <a:t>5.四谛的修法的出发点，就是出离心与菩提心，出离心让我们超越轮回。菩提心让我们超越了轮回后，不脱离世界。</a:t>
            </a:r>
            <a:endParaRPr b="1" sz="2400">
              <a:solidFill>
                <a:srgbClr val="222222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3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zh-CN" sz="2400">
                <a:solidFill>
                  <a:srgbClr val="222222"/>
                </a:solidFill>
              </a:rPr>
              <a:t>6.没有出离心，我们和其他众生一样流转在轮回中，谁也不能救谁。所以我们要超越轮回。</a:t>
            </a:r>
            <a:endParaRPr b="1" sz="2400">
              <a:solidFill>
                <a:srgbClr val="222222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3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zh-CN" sz="2400">
                <a:solidFill>
                  <a:srgbClr val="222222"/>
                </a:solidFill>
              </a:rPr>
              <a:t>7.想要超越轮回的话，我们首先必须要断除贪于轮回的念头。</a:t>
            </a:r>
            <a:r>
              <a:rPr b="1" lang="zh-CN" sz="2400">
                <a:solidFill>
                  <a:srgbClr val="660000"/>
                </a:solidFill>
              </a:rPr>
              <a:t>超越了轮回后，也不能脱离这个世界。</a:t>
            </a:r>
            <a:r>
              <a:rPr b="1" lang="zh-CN" sz="2400">
                <a:solidFill>
                  <a:srgbClr val="222222"/>
                </a:solidFill>
              </a:rPr>
              <a:t>比如声闻缘觉，他超越了轮回，也脱离了轮回。脱离的意思是他得到了涅槃后，就不度众生，只追求自己的解脱。</a:t>
            </a:r>
            <a:endParaRPr b="1" sz="2400">
              <a:solidFill>
                <a:srgbClr val="222222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3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2400">
              <a:solidFill>
                <a:srgbClr val="222222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df8cb6b15c_1_6"/>
          <p:cNvSpPr txBox="1"/>
          <p:nvPr>
            <p:ph type="ctrTitle"/>
          </p:nvPr>
        </p:nvSpPr>
        <p:spPr>
          <a:xfrm>
            <a:off x="3172150" y="745275"/>
            <a:ext cx="6990300" cy="1422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3000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3000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3000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300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一、二谛与四谛的区别</a:t>
            </a:r>
            <a:endParaRPr sz="3000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t/>
            </a:r>
            <a:endParaRPr sz="4000">
              <a:solidFill>
                <a:srgbClr val="555555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pic>
        <p:nvPicPr>
          <p:cNvPr id="168" name="Google Shape;168;gdf8cb6b15c_1_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7375" y="373050"/>
            <a:ext cx="970000" cy="97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gdf8cb6b15c_1_6"/>
          <p:cNvSpPr txBox="1"/>
          <p:nvPr/>
        </p:nvSpPr>
        <p:spPr>
          <a:xfrm>
            <a:off x="1075775" y="1902050"/>
            <a:ext cx="10025100" cy="402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3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zh-CN" sz="2400">
                <a:solidFill>
                  <a:srgbClr val="222222"/>
                </a:solidFill>
              </a:rPr>
              <a:t>8.大乘佛法既要超越又要不脱离轮回。证悟空性不是为了逃避痛苦，而是为了更好的无条件的利益众生，为了更好的，无自私的付出。</a:t>
            </a:r>
            <a:endParaRPr b="1" sz="2400">
              <a:solidFill>
                <a:srgbClr val="222222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3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zh-CN" sz="2400">
                <a:solidFill>
                  <a:srgbClr val="222222"/>
                </a:solidFill>
              </a:rPr>
              <a:t>9.凡夫人不自由的流转轮回，大乘菩萨是故意的流转轮回是为了度化众生。要为了度化众生，一定要在众生当中才可以度。在涅槃的境界当中也没有众生，所以大乘菩萨不能脱离轮回，但是要超越轮回。</a:t>
            </a:r>
            <a:endParaRPr b="1" sz="2400">
              <a:solidFill>
                <a:srgbClr val="222222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3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zh-CN" sz="2400">
                <a:solidFill>
                  <a:srgbClr val="222222"/>
                </a:solidFill>
              </a:rPr>
              <a:t>10.大乘菩萨无论是修无我也好，修空性也好，修大悲心也好，一切的一切都是为了更好的，更完整的利益众生。</a:t>
            </a:r>
            <a:endParaRPr b="1" sz="2400">
              <a:solidFill>
                <a:srgbClr val="222222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df8cb6b15c_1_12"/>
          <p:cNvSpPr txBox="1"/>
          <p:nvPr>
            <p:ph type="ctrTitle"/>
          </p:nvPr>
        </p:nvSpPr>
        <p:spPr>
          <a:xfrm>
            <a:off x="1720750" y="720350"/>
            <a:ext cx="8553900" cy="1422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3000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3000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3000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300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二、四谛的</a:t>
            </a:r>
            <a:r>
              <a:rPr lang="zh-CN" sz="300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概述</a:t>
            </a:r>
            <a:endParaRPr sz="3000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t/>
            </a:r>
            <a:endParaRPr sz="4000">
              <a:solidFill>
                <a:srgbClr val="555555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pic>
        <p:nvPicPr>
          <p:cNvPr id="175" name="Google Shape;175;gdf8cb6b15c_1_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7375" y="373050"/>
            <a:ext cx="970000" cy="97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gdf8cb6b15c_1_12"/>
          <p:cNvSpPr txBox="1"/>
          <p:nvPr/>
        </p:nvSpPr>
        <p:spPr>
          <a:xfrm>
            <a:off x="1075775" y="1902050"/>
            <a:ext cx="10025100" cy="36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3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zh-CN" sz="2400">
                <a:solidFill>
                  <a:srgbClr val="222222"/>
                </a:solidFill>
              </a:rPr>
              <a:t>1.四谛是苦、集、道、灭。</a:t>
            </a:r>
            <a:endParaRPr b="1" sz="2400">
              <a:solidFill>
                <a:srgbClr val="222222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3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zh-CN" sz="2400">
                <a:solidFill>
                  <a:srgbClr val="222222"/>
                </a:solidFill>
              </a:rPr>
              <a:t>2.所有存在的东西可以分为两种：涅槃与轮回</a:t>
            </a:r>
            <a:endParaRPr b="1" sz="2400">
              <a:solidFill>
                <a:srgbClr val="222222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3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zh-CN" sz="2400">
                <a:solidFill>
                  <a:srgbClr val="222222"/>
                </a:solidFill>
              </a:rPr>
              <a:t>3.轮回有轮回的因与轮回的过，涅槃有涅槃的因与涅槃的果。两对因果加起来就是四谛。</a:t>
            </a:r>
            <a:endParaRPr b="1" sz="2400">
              <a:solidFill>
                <a:srgbClr val="222222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3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zh-CN" sz="2400">
                <a:solidFill>
                  <a:srgbClr val="222222"/>
                </a:solidFill>
              </a:rPr>
              <a:t>4.佛教非常重视因缘的，一切都是以因果来解释。</a:t>
            </a:r>
            <a:endParaRPr b="1" sz="2400">
              <a:solidFill>
                <a:srgbClr val="222222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df8cb6b15c_1_18"/>
          <p:cNvSpPr txBox="1"/>
          <p:nvPr>
            <p:ph type="ctrTitle"/>
          </p:nvPr>
        </p:nvSpPr>
        <p:spPr>
          <a:xfrm>
            <a:off x="1720750" y="720350"/>
            <a:ext cx="8553900" cy="1422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3000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3000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3000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300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二、四谛的</a:t>
            </a:r>
            <a:r>
              <a:rPr lang="zh-CN" sz="300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概述</a:t>
            </a:r>
            <a:endParaRPr sz="3000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t/>
            </a:r>
            <a:endParaRPr sz="4000">
              <a:solidFill>
                <a:srgbClr val="555555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pic>
        <p:nvPicPr>
          <p:cNvPr id="182" name="Google Shape;182;gdf8cb6b15c_1_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7375" y="373050"/>
            <a:ext cx="970000" cy="97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gdf8cb6b15c_1_18"/>
          <p:cNvSpPr txBox="1"/>
          <p:nvPr/>
        </p:nvSpPr>
        <p:spPr>
          <a:xfrm>
            <a:off x="1075775" y="1902050"/>
            <a:ext cx="10025100" cy="448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3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zh-CN" sz="2400">
                <a:solidFill>
                  <a:srgbClr val="222222"/>
                </a:solidFill>
              </a:rPr>
              <a:t>5.凡夫人为什么在轮回当中呢？这个答案，只有在佛教里面可以解释，在其他所有的这些学科当中，找不到一个合适的答案。</a:t>
            </a:r>
            <a:endParaRPr b="1" sz="2400">
              <a:solidFill>
                <a:srgbClr val="222222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3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zh-CN" sz="2400">
                <a:solidFill>
                  <a:srgbClr val="222222"/>
                </a:solidFill>
              </a:rPr>
              <a:t>6.做人，做其他的生命，都有他们因，不是无因无缘的。这个因就是集谛。集谛就是轮回的因，苦谛就是轮回的果。</a:t>
            </a:r>
            <a:endParaRPr b="1" sz="2400">
              <a:solidFill>
                <a:srgbClr val="222222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3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zh-CN" sz="2400">
                <a:solidFill>
                  <a:srgbClr val="222222"/>
                </a:solidFill>
              </a:rPr>
              <a:t>7.为什么要用谛字？谛就是</a:t>
            </a:r>
            <a:r>
              <a:rPr b="1" lang="zh-CN" sz="2400">
                <a:solidFill>
                  <a:srgbClr val="660000"/>
                </a:solidFill>
              </a:rPr>
              <a:t>真实</a:t>
            </a:r>
            <a:r>
              <a:rPr b="1" lang="zh-CN" sz="2400">
                <a:solidFill>
                  <a:srgbClr val="222222"/>
                </a:solidFill>
              </a:rPr>
              <a:t>的意思。</a:t>
            </a:r>
            <a:endParaRPr b="1" sz="2400">
              <a:solidFill>
                <a:srgbClr val="222222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3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zh-CN" sz="2400">
                <a:solidFill>
                  <a:srgbClr val="222222"/>
                </a:solidFill>
              </a:rPr>
              <a:t>7.1那是不是轮回就是真实的呢？不是。我们凡夫人看问题与声闻、缘觉、登地的菩萨看问题是相互矛盾的。</a:t>
            </a:r>
            <a:endParaRPr b="1" sz="2400">
              <a:solidFill>
                <a:srgbClr val="222222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df8cb6b15c_1_24"/>
          <p:cNvSpPr txBox="1"/>
          <p:nvPr>
            <p:ph type="ctrTitle"/>
          </p:nvPr>
        </p:nvSpPr>
        <p:spPr>
          <a:xfrm>
            <a:off x="1720750" y="720350"/>
            <a:ext cx="8553900" cy="1422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3000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3000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3000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300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二、四谛的</a:t>
            </a:r>
            <a:r>
              <a:rPr lang="zh-CN" sz="300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概述</a:t>
            </a:r>
            <a:endParaRPr sz="3000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t/>
            </a:r>
            <a:endParaRPr sz="4000">
              <a:solidFill>
                <a:srgbClr val="555555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pic>
        <p:nvPicPr>
          <p:cNvPr id="189" name="Google Shape;189;gdf8cb6b15c_1_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7375" y="373050"/>
            <a:ext cx="970000" cy="97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gdf8cb6b15c_1_24"/>
          <p:cNvSpPr txBox="1"/>
          <p:nvPr/>
        </p:nvSpPr>
        <p:spPr>
          <a:xfrm>
            <a:off x="1075775" y="1902050"/>
            <a:ext cx="10025100" cy="402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3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zh-CN" sz="2400">
                <a:solidFill>
                  <a:srgbClr val="222222"/>
                </a:solidFill>
              </a:rPr>
              <a:t>7.2.凡夫人因为有无明，所以看到的都是幻觉。菩萨看到的都是真实的，所以，这个谛字是从菩萨或者小乘的阿罗汉角度中取得名字。</a:t>
            </a:r>
            <a:endParaRPr b="1" sz="2400">
              <a:solidFill>
                <a:srgbClr val="222222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3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zh-CN" sz="2400">
                <a:solidFill>
                  <a:srgbClr val="222222"/>
                </a:solidFill>
              </a:rPr>
              <a:t>8.谛有实在的意思。集谛与苦谛是轮回的因果。涅槃的因就是学道，修道的道谛，涅槃的果就是灭谛。灭就是我们现在的烦恼，痛苦，业障通通都毁灭，通过修法消灭了以后，远离了所有不清净的轮回的现象。这叫作灭谛。</a:t>
            </a:r>
            <a:endParaRPr b="1" sz="2400">
              <a:solidFill>
                <a:srgbClr val="222222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3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zh-CN" sz="2400">
                <a:solidFill>
                  <a:srgbClr val="222222"/>
                </a:solidFill>
              </a:rPr>
              <a:t>9.涅槃的因和果，是我们要去做的。轮回的因和果是我们要放弃的。</a:t>
            </a:r>
            <a:endParaRPr b="1" sz="2400">
              <a:solidFill>
                <a:srgbClr val="222222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df8cb6b15c_1_30"/>
          <p:cNvSpPr txBox="1"/>
          <p:nvPr>
            <p:ph type="ctrTitle"/>
          </p:nvPr>
        </p:nvSpPr>
        <p:spPr>
          <a:xfrm>
            <a:off x="1720750" y="720350"/>
            <a:ext cx="8553900" cy="1422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3000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3000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3000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300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二、四谛的</a:t>
            </a:r>
            <a:r>
              <a:rPr lang="zh-CN" sz="300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概述</a:t>
            </a:r>
            <a:endParaRPr sz="3000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t/>
            </a:r>
            <a:endParaRPr sz="4000">
              <a:solidFill>
                <a:srgbClr val="555555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pic>
        <p:nvPicPr>
          <p:cNvPr id="196" name="Google Shape;196;gdf8cb6b15c_1_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7375" y="373050"/>
            <a:ext cx="970000" cy="97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gdf8cb6b15c_1_30"/>
          <p:cNvSpPr txBox="1"/>
          <p:nvPr/>
        </p:nvSpPr>
        <p:spPr>
          <a:xfrm>
            <a:off x="1083450" y="1519600"/>
            <a:ext cx="10025100" cy="49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3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zh-CN" sz="2400">
                <a:solidFill>
                  <a:srgbClr val="222222"/>
                </a:solidFill>
              </a:rPr>
              <a:t>10.弥勒菩萨在《宝性论》当中以一个比喻来说明如何做取舍的问题。一个人生病看病吃药，最后获得了健康。他是通过这种 方法来比喻的。</a:t>
            </a:r>
            <a:endParaRPr b="1" sz="2400">
              <a:solidFill>
                <a:srgbClr val="222222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3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zh-CN" sz="2400">
                <a:solidFill>
                  <a:srgbClr val="222222"/>
                </a:solidFill>
              </a:rPr>
              <a:t>10.1.医生一定要知道病的原因</a:t>
            </a:r>
            <a:endParaRPr b="1" sz="2400">
              <a:solidFill>
                <a:srgbClr val="222222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3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zh-CN" sz="2400">
                <a:solidFill>
                  <a:srgbClr val="222222"/>
                </a:solidFill>
              </a:rPr>
              <a:t>10.2.知道了以后，现在正在生病的感受需要通过药来治疗它的根源。需要断除疼的感受的根源</a:t>
            </a:r>
            <a:endParaRPr b="1" sz="2400">
              <a:solidFill>
                <a:srgbClr val="222222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3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zh-CN" sz="2400">
                <a:solidFill>
                  <a:srgbClr val="222222"/>
                </a:solidFill>
              </a:rPr>
              <a:t>10.3.断除根源的方法就是需要吃药</a:t>
            </a:r>
            <a:endParaRPr b="1" sz="2400">
              <a:solidFill>
                <a:srgbClr val="222222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3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zh-CN" sz="2400">
                <a:solidFill>
                  <a:srgbClr val="222222"/>
                </a:solidFill>
              </a:rPr>
              <a:t>10.4.吃药的结果就是获得健康</a:t>
            </a:r>
            <a:endParaRPr b="1" sz="2400">
              <a:solidFill>
                <a:srgbClr val="222222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Damask">
  <a:themeElements>
    <a:clrScheme name="Damask">
      <a:dk1>
        <a:srgbClr val="000000"/>
      </a:dk1>
      <a:lt1>
        <a:srgbClr val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2018-07-03T23:14:17Z</dcterms:created>
  <dc:creator>Joyce Liu</dc:creator>
</cp:coreProperties>
</file>